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handoutMasterIdLst>
    <p:handoutMasterId r:id="rId18"/>
  </p:handoutMasterIdLst>
  <p:sldIdLst>
    <p:sldId id="272" r:id="rId5"/>
    <p:sldId id="273" r:id="rId6"/>
    <p:sldId id="303" r:id="rId7"/>
    <p:sldId id="274" r:id="rId8"/>
    <p:sldId id="320" r:id="rId9"/>
    <p:sldId id="260" r:id="rId10"/>
    <p:sldId id="321" r:id="rId11"/>
    <p:sldId id="325" r:id="rId12"/>
    <p:sldId id="323" r:id="rId13"/>
    <p:sldId id="324" r:id="rId14"/>
    <p:sldId id="292" r:id="rId15"/>
    <p:sldId id="294" r:id="rId16"/>
  </p:sldIdLst>
  <p:sldSz cx="9144000" cy="6858000" type="screen4x3"/>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5BF92-4C47-ED49-BC25-672D2AEA74DA}" v="209" dt="2021-04-13T16:33:25.648"/>
    <p1510:client id="{9D7291D8-B8A6-C84A-A109-653263B93AF8}" v="1" dt="2021-04-13T16:45:55.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6190" autoAdjust="0"/>
  </p:normalViewPr>
  <p:slideViewPr>
    <p:cSldViewPr>
      <p:cViewPr varScale="1">
        <p:scale>
          <a:sx n="123" d="100"/>
          <a:sy n="123" d="100"/>
        </p:scale>
        <p:origin x="2048" y="184"/>
      </p:cViewPr>
      <p:guideLst>
        <p:guide orient="horz" pos="2160"/>
        <p:guide pos="288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y Lehman" userId="b8c03ede-7a3e-44fe-b3f8-3e38756f6afa" providerId="ADAL" clId="{9D7291D8-B8A6-C84A-A109-653263B93AF8}"/>
    <pc:docChg chg="mod">
      <pc:chgData name="Joy Lehman" userId="b8c03ede-7a3e-44fe-b3f8-3e38756f6afa" providerId="ADAL" clId="{9D7291D8-B8A6-C84A-A109-653263B93AF8}" dt="2021-04-13T16:47:09.459" v="0"/>
      <pc:docMkLst>
        <pc:docMk/>
      </pc:docMkLst>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5E03B7-B591-4A2A-B695-014C5A39F13E}" type="datetimeFigureOut">
              <a:rPr lang="en-US"/>
              <a:t>4/13/21</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E322BB-75AD-4A1E-9661-2724167329F0}" type="slidenum">
              <a:rPr/>
              <a:t>‹#›</a:t>
            </a:fld>
            <a:endParaRPr/>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DFBD7B-E4FB-4AA8-9540-FD148073ACB3}" type="datetimeFigureOut">
              <a:rPr lang="en-US"/>
              <a:t>4/13/21</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45B7DE-1198-4F2F-B574-CA8CAE341642}" type="slidenum">
              <a:rPr/>
              <a:t>‹#›</a:t>
            </a:fld>
            <a:endParaRPr/>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1</a:t>
            </a:fld>
            <a:endParaRPr lang="en-US"/>
          </a:p>
        </p:txBody>
      </p:sp>
    </p:spTree>
    <p:extLst>
      <p:ext uri="{BB962C8B-B14F-4D97-AF65-F5344CB8AC3E}">
        <p14:creationId xmlns:p14="http://schemas.microsoft.com/office/powerpoint/2010/main" val="2042082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Meatless Monday home and try delicious plant-based recipes the whole family will enjoy. Meatless Monday has hundreds of recipes to choose from and family cook-along recipes from The Kids Cook Monday. </a:t>
            </a:r>
          </a:p>
          <a:p>
            <a:endParaRPr lang="en-US" dirty="0"/>
          </a:p>
          <a:p>
            <a:r>
              <a:rPr lang="en-US" dirty="0"/>
              <a:t>https://</a:t>
            </a:r>
            <a:r>
              <a:rPr lang="en-US" dirty="0" err="1"/>
              <a:t>www.mondaycampaigns.org</a:t>
            </a:r>
            <a:r>
              <a:rPr lang="en-US" dirty="0"/>
              <a:t>/meatless-</a:t>
            </a:r>
            <a:r>
              <a:rPr lang="en-US" dirty="0" err="1"/>
              <a:t>monday</a:t>
            </a:r>
            <a:r>
              <a:rPr lang="en-US" dirty="0"/>
              <a:t>/recipes</a:t>
            </a:r>
          </a:p>
          <a:p>
            <a:endParaRPr lang="en-US" dirty="0"/>
          </a:p>
          <a:p>
            <a:r>
              <a:rPr lang="en-US" dirty="0"/>
              <a:t>https://</a:t>
            </a:r>
            <a:r>
              <a:rPr lang="en-US" dirty="0" err="1"/>
              <a:t>www.mondaycampaigns.org</a:t>
            </a:r>
            <a:r>
              <a:rPr lang="en-US" dirty="0"/>
              <a:t>/kids-cook-</a:t>
            </a:r>
            <a:r>
              <a:rPr lang="en-US" dirty="0" err="1"/>
              <a:t>monday</a:t>
            </a:r>
            <a:r>
              <a:rPr lang="en-US" dirty="0"/>
              <a:t>/recipes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10</a:t>
            </a:fld>
            <a:endParaRPr lang="en-US"/>
          </a:p>
        </p:txBody>
      </p:sp>
    </p:spTree>
    <p:extLst>
      <p:ext uri="{BB962C8B-B14F-4D97-AF65-F5344CB8AC3E}">
        <p14:creationId xmlns:p14="http://schemas.microsoft.com/office/powerpoint/2010/main" val="18243704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Check out the Meatless Monday resource and K-12 pages for kid's activities, social media infographics, posters, videos, research from Johns Hopkins, and lesson plans for all grade levels.</a:t>
            </a:r>
          </a:p>
          <a:p>
            <a:endParaRPr lang="en-US" dirty="0"/>
          </a:p>
          <a:p>
            <a:r>
              <a:rPr lang="en-US" dirty="0"/>
              <a:t>https://</a:t>
            </a:r>
            <a:r>
              <a:rPr lang="en-US" dirty="0" err="1"/>
              <a:t>www.mondaycampaigns.org</a:t>
            </a:r>
            <a:r>
              <a:rPr lang="en-US" dirty="0"/>
              <a:t>/meatless-</a:t>
            </a:r>
            <a:r>
              <a:rPr lang="en-US" dirty="0" err="1"/>
              <a:t>monday</a:t>
            </a:r>
            <a:r>
              <a:rPr lang="en-US" dirty="0"/>
              <a:t>/resources</a:t>
            </a:r>
          </a:p>
          <a:p>
            <a:endParaRPr lang="en-US" dirty="0"/>
          </a:p>
          <a:p>
            <a:r>
              <a:rPr lang="en-US" dirty="0"/>
              <a:t>https://</a:t>
            </a:r>
            <a:r>
              <a:rPr lang="en-US" dirty="0" err="1"/>
              <a:t>www.mondaycampaigns.org</a:t>
            </a:r>
            <a:r>
              <a:rPr lang="en-US" dirty="0"/>
              <a:t>/meatless-</a:t>
            </a:r>
            <a:r>
              <a:rPr lang="en-US" dirty="0" err="1"/>
              <a:t>monday</a:t>
            </a:r>
            <a:r>
              <a:rPr lang="en-US" dirty="0"/>
              <a:t>/k-12-schools</a:t>
            </a:r>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11</a:t>
            </a:fld>
            <a:endParaRPr lang="en-US"/>
          </a:p>
        </p:txBody>
      </p:sp>
    </p:spTree>
    <p:extLst>
      <p:ext uri="{BB962C8B-B14F-4D97-AF65-F5344CB8AC3E}">
        <p14:creationId xmlns:p14="http://schemas.microsoft.com/office/powerpoint/2010/main" val="157404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12</a:t>
            </a:fld>
            <a:endParaRPr lang="en-US"/>
          </a:p>
        </p:txBody>
      </p:sp>
    </p:spTree>
    <p:extLst>
      <p:ext uri="{BB962C8B-B14F-4D97-AF65-F5344CB8AC3E}">
        <p14:creationId xmlns:p14="http://schemas.microsoft.com/office/powerpoint/2010/main" val="48140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baseline="0" dirty="0"/>
              <a:t>Meatless Monday – good for you. Good for the planet. </a:t>
            </a:r>
          </a:p>
          <a:p>
            <a:endParaRPr lang="en-US" altLang="en-US" baseline="0" dirty="0"/>
          </a:p>
          <a:p>
            <a:pPr marL="285750" indent="-285750">
              <a:buFont typeface="Arial" panose="020B0604020202020204" pitchFamily="34" charset="0"/>
              <a:buChar char="•"/>
            </a:pPr>
            <a:r>
              <a:rPr lang="en-US" altLang="en-US" baseline="0" dirty="0"/>
              <a:t>scientifically proven to help people lower their risk of certain diseases and maintain a healthy weight.</a:t>
            </a:r>
          </a:p>
          <a:p>
            <a:pPr marL="285750" indent="-285750">
              <a:buFont typeface="Arial" panose="020B0604020202020204" pitchFamily="34" charset="0"/>
              <a:buChar char="•"/>
            </a:pPr>
            <a:r>
              <a:rPr lang="en-US" altLang="en-US" baseline="0" dirty="0"/>
              <a:t>From an environmental perspective – reducing meat consumption is one of the BEST ways to reduce our environmental footprint, fight climate change and conserve water</a:t>
            </a:r>
          </a:p>
          <a:p>
            <a:endParaRPr lang="en-US" alt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30C36AA-1772-4101-A0BB-39AC24777B90}" type="slidenum">
              <a:rPr lang="en-US" altLang="en-US"/>
              <a:pPr/>
              <a:t>2</a:t>
            </a:fld>
            <a:endParaRPr lang="en-US" altLang="en-US"/>
          </a:p>
        </p:txBody>
      </p:sp>
    </p:spTree>
    <p:extLst>
      <p:ext uri="{BB962C8B-B14F-4D97-AF65-F5344CB8AC3E}">
        <p14:creationId xmlns:p14="http://schemas.microsoft.com/office/powerpoint/2010/main" val="201530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=6_W8YSeTWnE</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045B7DE-1198-4F2F-B574-CA8CAE341642}" type="slidenum">
              <a:rPr lang="en-US" smtClean="0"/>
              <a:t>3</a:t>
            </a:fld>
            <a:endParaRPr lang="en-US"/>
          </a:p>
        </p:txBody>
      </p:sp>
    </p:spTree>
    <p:extLst>
      <p:ext uri="{BB962C8B-B14F-4D97-AF65-F5344CB8AC3E}">
        <p14:creationId xmlns:p14="http://schemas.microsoft.com/office/powerpoint/2010/main" val="3187882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aseline="0" dirty="0"/>
              <a:t>Monday has been proven to be the best day of the week to start a healthy habit – especially around eating healthier. </a:t>
            </a:r>
          </a:p>
          <a:p>
            <a:r>
              <a:rPr lang="en-US" altLang="en-US" baseline="0" dirty="0"/>
              <a:t>https://</a:t>
            </a:r>
            <a:r>
              <a:rPr lang="en-US" altLang="en-US" baseline="0" dirty="0" err="1"/>
              <a:t>www.mondaycampaigns.org</a:t>
            </a:r>
            <a:r>
              <a:rPr lang="en-US" altLang="en-US" baseline="0" dirty="0"/>
              <a:t>/research</a:t>
            </a:r>
          </a:p>
          <a:p>
            <a:endParaRPr lang="en-US" altLang="en-US" baseline="0" dirty="0"/>
          </a:p>
          <a:p>
            <a:endParaRPr lang="en-US" altLang="en-US" baseline="0" dirty="0"/>
          </a:p>
          <a:p>
            <a:r>
              <a:rPr lang="en-US" altLang="en-US" baseline="0" dirty="0"/>
              <a:t>You can think of it as a mini New Year’s Resolution. Every Monday is a fresh start to kick start your healthy goals</a:t>
            </a: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5443BB-659F-4D83-9476-C104A101AA54}" type="slidenum">
              <a:rPr lang="en-US" altLang="en-US"/>
              <a:pPr/>
              <a:t>4</a:t>
            </a:fld>
            <a:endParaRPr lang="en-US" altLang="en-US"/>
          </a:p>
        </p:txBody>
      </p:sp>
    </p:spTree>
    <p:extLst>
      <p:ext uri="{BB962C8B-B14F-4D97-AF65-F5344CB8AC3E}">
        <p14:creationId xmlns:p14="http://schemas.microsoft.com/office/powerpoint/2010/main" val="3802057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Meatless Monday is a global movement practiced by individuals, celebrities, companies, schools, and cities. Most national restaurant chains, grocery stores, and food brands now have delicious plant-based meal options so it’s easier than ever to go Meatless Monday. </a:t>
            </a: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2671982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more than ever, students are concerned about their personal health and the health of the planet. Meatless Monday is an easy and tangible way for schools and teachers to show their commitment to supporting student wellness, global sustainability, and help kids develop healthy eating habits. </a:t>
            </a:r>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180070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www.mondaycampaigns.org</a:t>
            </a:r>
            <a:r>
              <a:rPr lang="en-US" dirty="0"/>
              <a:t>/meatless-</a:t>
            </a:r>
            <a:r>
              <a:rPr lang="en-US" dirty="0" err="1"/>
              <a:t>monday</a:t>
            </a:r>
            <a:r>
              <a:rPr lang="en-US" dirty="0"/>
              <a:t>/news/</a:t>
            </a:r>
            <a:r>
              <a:rPr lang="en-US" dirty="0" err="1"/>
              <a:t>nyc</a:t>
            </a:r>
            <a:r>
              <a:rPr lang="en-US" dirty="0"/>
              <a:t>-expands-meatless-</a:t>
            </a:r>
            <a:r>
              <a:rPr lang="en-US" dirty="0" err="1"/>
              <a:t>monday</a:t>
            </a:r>
            <a:r>
              <a:rPr lang="en-US" dirty="0"/>
              <a:t>-schools</a:t>
            </a:r>
          </a:p>
          <a:p>
            <a:endParaRPr lang="en-US" dirty="0"/>
          </a:p>
          <a:p>
            <a:pPr marL="285750" indent="-285750">
              <a:buFont typeface="Arial" panose="020B0604020202020204" pitchFamily="34" charset="0"/>
              <a:buChar char="•"/>
            </a:pPr>
            <a:r>
              <a:rPr lang="en-US" dirty="0"/>
              <a:t>Students and school districts across the country are going Meatless Monday every week, including New York City Public Schools (1.1 million students), Chicago Public Schools, El Paso, and Los Angeles…. And more</a:t>
            </a:r>
          </a:p>
          <a:p>
            <a:endParaRPr lang="en-US" dirty="0"/>
          </a:p>
        </p:txBody>
      </p:sp>
      <p:sp>
        <p:nvSpPr>
          <p:cNvPr id="4" name="Slide Number Placeholder 3"/>
          <p:cNvSpPr>
            <a:spLocks noGrp="1"/>
          </p:cNvSpPr>
          <p:nvPr>
            <p:ph type="sldNum" sz="quarter" idx="10"/>
          </p:nvPr>
        </p:nvSpPr>
        <p:spPr/>
        <p:txBody>
          <a:bodyPr/>
          <a:lstStyle/>
          <a:p>
            <a:pPr marL="0" marR="0" lvl="0" indent="0" algn="r" defTabSz="1218987" rtl="0" eaLnBrk="1" fontAlgn="auto" latinLnBrk="0" hangingPunct="1">
              <a:lnSpc>
                <a:spcPct val="100000"/>
              </a:lnSpc>
              <a:spcBef>
                <a:spcPts val="0"/>
              </a:spcBef>
              <a:spcAft>
                <a:spcPts val="0"/>
              </a:spcAft>
              <a:buClrTx/>
              <a:buSzTx/>
              <a:buFontTx/>
              <a:buNone/>
              <a:tabLst/>
              <a:defRPr/>
            </a:pPr>
            <a:fld id="{B045B7DE-1198-4F2F-B574-CA8CAE341642}" type="slidenum">
              <a:rPr kumimoji="0" lang="en-US" sz="1200" b="0" i="0" u="none" strike="noStrike" kern="1200" cap="none" spc="0" normalizeH="0" baseline="0" noProof="0" smtClean="0">
                <a:ln>
                  <a:noFill/>
                </a:ln>
                <a:solidFill>
                  <a:srgbClr val="000000"/>
                </a:solidFill>
                <a:effectLst/>
                <a:uLnTx/>
                <a:uFillTx/>
                <a:latin typeface="Constantia"/>
                <a:ea typeface="+mn-ea"/>
                <a:cs typeface="+mn-cs"/>
              </a:rPr>
              <a:pPr marL="0" marR="0" lvl="0" indent="0" algn="r" defTabSz="121898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onstantia"/>
              <a:ea typeface="+mn-ea"/>
              <a:cs typeface="+mn-cs"/>
            </a:endParaRPr>
          </a:p>
        </p:txBody>
      </p:sp>
    </p:spTree>
    <p:extLst>
      <p:ext uri="{BB962C8B-B14F-4D97-AF65-F5344CB8AC3E}">
        <p14:creationId xmlns:p14="http://schemas.microsoft.com/office/powerpoint/2010/main" val="83636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 many plant-based meals available, schools can easily find kid-friendly meals that are healthy and delicious. Such as burritos, tacos, pizza, and chili.</a:t>
            </a:r>
          </a:p>
        </p:txBody>
      </p:sp>
      <p:sp>
        <p:nvSpPr>
          <p:cNvPr id="4" name="Slide Number Placeholder 3"/>
          <p:cNvSpPr>
            <a:spLocks noGrp="1"/>
          </p:cNvSpPr>
          <p:nvPr>
            <p:ph type="sldNum" sz="quarter" idx="5"/>
          </p:nvPr>
        </p:nvSpPr>
        <p:spPr/>
        <p:txBody>
          <a:bodyPr/>
          <a:lstStyle/>
          <a:p>
            <a:fld id="{B045B7DE-1198-4F2F-B574-CA8CAE341642}" type="slidenum">
              <a:rPr lang="en-US" smtClean="0"/>
              <a:t>8</a:t>
            </a:fld>
            <a:endParaRPr lang="en-US"/>
          </a:p>
        </p:txBody>
      </p:sp>
    </p:spTree>
    <p:extLst>
      <p:ext uri="{BB962C8B-B14F-4D97-AF65-F5344CB8AC3E}">
        <p14:creationId xmlns:p14="http://schemas.microsoft.com/office/powerpoint/2010/main" val="3698885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solidFill>
                  <a:srgbClr val="4C4C4C"/>
                </a:solidFill>
                <a:latin typeface="Helvetica" panose="020B0604020202020204" pitchFamily="34" charset="0"/>
              </a:rPr>
              <a:t>You can easily get the full U.S. recommended daily allowance of protein each day without eating meat, and plant-based protein is an excellent choice.</a:t>
            </a:r>
          </a:p>
          <a:p>
            <a:endParaRPr lang="en-US" sz="1600" dirty="0">
              <a:solidFill>
                <a:srgbClr val="4C4C4C"/>
              </a:solidFill>
              <a:latin typeface="Helvetica" panose="020B0604020202020204" pitchFamily="34" charset="0"/>
            </a:endParaRPr>
          </a:p>
          <a:p>
            <a:r>
              <a:rPr lang="en-US" dirty="0"/>
              <a:t>https://</a:t>
            </a:r>
            <a:r>
              <a:rPr lang="en-US" dirty="0" err="1"/>
              <a:t>www.mondaycampaigns.org</a:t>
            </a:r>
            <a:r>
              <a:rPr lang="en-US" dirty="0"/>
              <a:t>/meatless-</a:t>
            </a:r>
            <a:r>
              <a:rPr lang="en-US" dirty="0" err="1"/>
              <a:t>monday</a:t>
            </a:r>
            <a:r>
              <a:rPr lang="en-US" dirty="0"/>
              <a:t>/research/nutrition</a:t>
            </a:r>
          </a:p>
          <a:p>
            <a:endParaRPr lang="en-US" dirty="0"/>
          </a:p>
        </p:txBody>
      </p:sp>
      <p:sp>
        <p:nvSpPr>
          <p:cNvPr id="4" name="Slide Number Placeholder 3"/>
          <p:cNvSpPr>
            <a:spLocks noGrp="1"/>
          </p:cNvSpPr>
          <p:nvPr>
            <p:ph type="sldNum" sz="quarter" idx="10"/>
          </p:nvPr>
        </p:nvSpPr>
        <p:spPr/>
        <p:txBody>
          <a:bodyPr/>
          <a:lstStyle/>
          <a:p>
            <a:fld id="{B045B7DE-1198-4F2F-B574-CA8CAE341642}" type="slidenum">
              <a:rPr lang="en-US" smtClean="0"/>
              <a:t>9</a:t>
            </a:fld>
            <a:endParaRPr lang="en-US"/>
          </a:p>
        </p:txBody>
      </p:sp>
    </p:spTree>
    <p:extLst>
      <p:ext uri="{BB962C8B-B14F-4D97-AF65-F5344CB8AC3E}">
        <p14:creationId xmlns:p14="http://schemas.microsoft.com/office/powerpoint/2010/main" val="1079369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squares"/>
          <p:cNvGrpSpPr/>
          <p:nvPr/>
        </p:nvGrpSpPr>
        <p:grpSpPr>
          <a:xfrm>
            <a:off x="1" y="1135746"/>
            <a:ext cx="1217066" cy="799981"/>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371601" y="362396"/>
            <a:ext cx="6858000" cy="1676400"/>
          </a:xfrm>
        </p:spPr>
        <p:txBody>
          <a:bodyPr>
            <a:noAutofit/>
          </a:bodyPr>
          <a:lstStyle>
            <a:lvl1pPr>
              <a:lnSpc>
                <a:spcPct val="80000"/>
              </a:lnSpc>
              <a:defRPr sz="4500"/>
            </a:lvl1pPr>
          </a:lstStyle>
          <a:p>
            <a:r>
              <a:rPr lang="en-US"/>
              <a:t>Click to edit Master title style</a:t>
            </a:r>
            <a:endParaRPr/>
          </a:p>
        </p:txBody>
      </p:sp>
      <p:sp>
        <p:nvSpPr>
          <p:cNvPr id="3" name="Subtitle 2"/>
          <p:cNvSpPr>
            <a:spLocks noGrp="1"/>
          </p:cNvSpPr>
          <p:nvPr>
            <p:ph type="subTitle" idx="1"/>
          </p:nvPr>
        </p:nvSpPr>
        <p:spPr>
          <a:xfrm>
            <a:off x="1371601" y="2089595"/>
            <a:ext cx="6858000" cy="886344"/>
          </a:xfrm>
        </p:spPr>
        <p:txBody>
          <a:bodyPr>
            <a:normAutofit/>
          </a:bodyPr>
          <a:lstStyle>
            <a:lvl1pPr marL="0" indent="0" algn="l">
              <a:buNone/>
              <a:defRPr sz="2100">
                <a:solidFill>
                  <a:schemeClr val="accent1">
                    <a:lumMod val="75000"/>
                  </a:schemeClr>
                </a:solidFill>
              </a:defRPr>
            </a:lvl1pPr>
            <a:lvl2pPr marL="457120" indent="0" algn="ctr">
              <a:buNone/>
              <a:defRPr>
                <a:solidFill>
                  <a:schemeClr val="tx1">
                    <a:tint val="75000"/>
                  </a:schemeClr>
                </a:solidFill>
              </a:defRPr>
            </a:lvl2pPr>
            <a:lvl3pPr marL="914240" indent="0" algn="ctr">
              <a:buNone/>
              <a:defRPr>
                <a:solidFill>
                  <a:schemeClr val="tx1">
                    <a:tint val="75000"/>
                  </a:schemeClr>
                </a:solidFill>
              </a:defRPr>
            </a:lvl3pPr>
            <a:lvl4pPr marL="1371360" indent="0" algn="ctr">
              <a:buNone/>
              <a:defRPr>
                <a:solidFill>
                  <a:schemeClr val="tx1">
                    <a:tint val="75000"/>
                  </a:schemeClr>
                </a:solidFill>
              </a:defRPr>
            </a:lvl4pPr>
            <a:lvl5pPr marL="1828480" indent="0" algn="ctr">
              <a:buNone/>
              <a:defRPr>
                <a:solidFill>
                  <a:schemeClr val="tx1">
                    <a:tint val="75000"/>
                  </a:schemeClr>
                </a:solidFill>
              </a:defRPr>
            </a:lvl5pPr>
            <a:lvl6pPr marL="2285600" indent="0" algn="ctr">
              <a:buNone/>
              <a:defRPr>
                <a:solidFill>
                  <a:schemeClr val="tx1">
                    <a:tint val="75000"/>
                  </a:schemeClr>
                </a:solidFill>
              </a:defRPr>
            </a:lvl6pPr>
            <a:lvl7pPr marL="2742720" indent="0" algn="ctr">
              <a:buNone/>
              <a:defRPr>
                <a:solidFill>
                  <a:schemeClr val="tx1">
                    <a:tint val="75000"/>
                  </a:schemeClr>
                </a:solidFill>
              </a:defRPr>
            </a:lvl7pPr>
            <a:lvl8pPr marL="3199840" indent="0" algn="ctr">
              <a:buNone/>
              <a:defRPr>
                <a:solidFill>
                  <a:schemeClr val="tx1">
                    <a:tint val="75000"/>
                  </a:schemeClr>
                </a:solidFill>
              </a:defRPr>
            </a:lvl8pPr>
            <a:lvl9pPr marL="3656960" indent="0" algn="ctr">
              <a:buNone/>
              <a:defRPr>
                <a:solidFill>
                  <a:schemeClr val="tx1">
                    <a:tint val="75000"/>
                  </a:schemeClr>
                </a:solidFill>
              </a:defRPr>
            </a:lvl9pPr>
          </a:lstStyle>
          <a:p>
            <a:r>
              <a:rPr lang="en-US"/>
              <a:t>Click to edit Master subtitle style</a:t>
            </a:r>
            <a:endParaRPr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A7209051-6E81-43E8-9099-FF6A0C3DCFE8}" type="datetime1">
              <a:rPr lang="en-US"/>
              <a:t>4/13/21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pic>
        <p:nvPicPr>
          <p:cNvPr id="12" name="Picture 5" descr="C:\Users\pmarchetti\Desktop\Logos\meatless_monday_logo-large.png"/>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7391400" y="6031306"/>
            <a:ext cx="1274763" cy="5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EDCEAB04-7709-4C1E-A61A-74684A0170FC}" type="datetime1">
              <a:rPr lang="en-US"/>
              <a:t>4/13/21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squares"/>
          <p:cNvGrpSpPr/>
          <p:nvPr/>
        </p:nvGrpSpPr>
        <p:grpSpPr>
          <a:xfrm rot="5400000">
            <a:off x="7056319" y="299320"/>
            <a:ext cx="1063300" cy="393137"/>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Vertical Title 1"/>
          <p:cNvSpPr>
            <a:spLocks noGrp="1"/>
          </p:cNvSpPr>
          <p:nvPr>
            <p:ph type="title" orient="vert"/>
          </p:nvPr>
        </p:nvSpPr>
        <p:spPr>
          <a:xfrm>
            <a:off x="7315200" y="1150517"/>
            <a:ext cx="1371600" cy="502168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400" y="1150517"/>
            <a:ext cx="6172200" cy="5021685"/>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79BD0D-E0B1-4CED-AC65-708AC79EB9CD}" type="datetime1">
              <a:rPr lang="en-US"/>
              <a:t>4/13/21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0CC3EA6D-DF0B-4D4B-B359-5F1D1D0E30A4}" type="datetime1">
              <a:rPr lang="en-US"/>
              <a:t>4/13/21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squares"/>
          <p:cNvGrpSpPr/>
          <p:nvPr/>
        </p:nvGrpSpPr>
        <p:grpSpPr>
          <a:xfrm>
            <a:off x="1" y="3124415"/>
            <a:ext cx="1217066" cy="805061"/>
            <a:chOff x="0" y="2343311"/>
            <a:chExt cx="1217066" cy="603796"/>
          </a:xfrm>
        </p:grpSpPr>
        <p:sp>
          <p:nvSpPr>
            <p:cNvPr id="8" name="Rounded Rectangle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1371601" y="1932521"/>
            <a:ext cx="6858000" cy="2105367"/>
          </a:xfrm>
        </p:spPr>
        <p:txBody>
          <a:bodyPr anchor="b">
            <a:normAutofit/>
          </a:bodyPr>
          <a:lstStyle>
            <a:lvl1pPr algn="l">
              <a:defRPr sz="4500" b="0" cap="none" baseline="0"/>
            </a:lvl1pPr>
          </a:lstStyle>
          <a:p>
            <a:r>
              <a:rPr lang="en-US"/>
              <a:t>Click to edit Master title style</a:t>
            </a:r>
            <a:endParaRPr/>
          </a:p>
        </p:txBody>
      </p:sp>
      <p:sp>
        <p:nvSpPr>
          <p:cNvPr id="3" name="Text Placeholder 2"/>
          <p:cNvSpPr>
            <a:spLocks noGrp="1"/>
          </p:cNvSpPr>
          <p:nvPr>
            <p:ph type="body" idx="1"/>
          </p:nvPr>
        </p:nvSpPr>
        <p:spPr>
          <a:xfrm>
            <a:off x="1371601" y="4084267"/>
            <a:ext cx="6858000" cy="933297"/>
          </a:xfrm>
        </p:spPr>
        <p:txBody>
          <a:bodyPr anchor="t">
            <a:normAutofit/>
          </a:bodyPr>
          <a:lstStyle>
            <a:lvl1pPr marL="0" indent="0">
              <a:buNone/>
              <a:defRPr sz="2100">
                <a:solidFill>
                  <a:schemeClr val="accent1">
                    <a:lumMod val="75000"/>
                  </a:schemeClr>
                </a:solidFill>
              </a:defRPr>
            </a:lvl1pPr>
            <a:lvl2pPr marL="457120" indent="0">
              <a:buNone/>
              <a:defRPr sz="1800">
                <a:solidFill>
                  <a:schemeClr val="tx1">
                    <a:tint val="75000"/>
                  </a:schemeClr>
                </a:solidFill>
              </a:defRPr>
            </a:lvl2pPr>
            <a:lvl3pPr marL="914240" indent="0">
              <a:buNone/>
              <a:defRPr sz="1575">
                <a:solidFill>
                  <a:schemeClr val="tx1">
                    <a:tint val="75000"/>
                  </a:schemeClr>
                </a:solidFill>
              </a:defRPr>
            </a:lvl3pPr>
            <a:lvl4pPr marL="1371360" indent="0">
              <a:buNone/>
              <a:defRPr sz="1425">
                <a:solidFill>
                  <a:schemeClr val="tx1">
                    <a:tint val="75000"/>
                  </a:schemeClr>
                </a:solidFill>
              </a:defRPr>
            </a:lvl4pPr>
            <a:lvl5pPr marL="1828480" indent="0">
              <a:buNone/>
              <a:defRPr sz="1425">
                <a:solidFill>
                  <a:schemeClr val="tx1">
                    <a:tint val="75000"/>
                  </a:schemeClr>
                </a:solidFill>
              </a:defRPr>
            </a:lvl5pPr>
            <a:lvl6pPr marL="2285600" indent="0">
              <a:buNone/>
              <a:defRPr sz="1425">
                <a:solidFill>
                  <a:schemeClr val="tx1">
                    <a:tint val="75000"/>
                  </a:schemeClr>
                </a:solidFill>
              </a:defRPr>
            </a:lvl6pPr>
            <a:lvl7pPr marL="2742720" indent="0">
              <a:buNone/>
              <a:defRPr sz="1425">
                <a:solidFill>
                  <a:schemeClr val="tx1">
                    <a:tint val="75000"/>
                  </a:schemeClr>
                </a:solidFill>
              </a:defRPr>
            </a:lvl7pPr>
            <a:lvl8pPr marL="3199840" indent="0">
              <a:buNone/>
              <a:defRPr sz="1425">
                <a:solidFill>
                  <a:schemeClr val="tx1">
                    <a:tint val="75000"/>
                  </a:schemeClr>
                </a:solidFill>
              </a:defRPr>
            </a:lvl8pPr>
            <a:lvl9pPr marL="3656960" indent="0">
              <a:buNone/>
              <a:defRPr sz="1425">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77EDB99-15BC-4479-BAC5-1E502E66917A}" type="datetime1">
              <a:rPr lang="en-US"/>
              <a:t>4/13/21</a:t>
            </a:fld>
            <a:endParaRPr/>
          </a:p>
        </p:txBody>
      </p:sp>
      <p:sp>
        <p:nvSpPr>
          <p:cNvPr id="6" name="Slide Number Placeholder 5"/>
          <p:cNvSpPr>
            <a:spLocks noGrp="1"/>
          </p:cNvSpPr>
          <p:nvPr>
            <p:ph type="sldNum" sz="quarter" idx="12"/>
          </p:nvPr>
        </p:nvSpPr>
        <p:spPr/>
        <p:txBody>
          <a:bodyPr/>
          <a:lstStyle/>
          <a:p>
            <a:fld id="{34C99D79-8A4B-4031-B1E0-AF26F8EDF2BC}" type="slidenum">
              <a:rPr/>
              <a:t>‹#›</a:t>
            </a:fld>
            <a:endParaRPr/>
          </a:p>
        </p:txBody>
      </p:sp>
      <p:pic>
        <p:nvPicPr>
          <p:cNvPr id="14" name="Picture 5" descr="C:\Users\pmarchetti\Desktop\Logos\meatless_monday_logo-large.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391400" y="6031306"/>
            <a:ext cx="1274763" cy="5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p>
            <a:r>
              <a:rPr lang="en-US"/>
              <a:t>Click to edit Master title style</a:t>
            </a:r>
            <a:endParaRPr/>
          </a:p>
        </p:txBody>
      </p:sp>
      <p:sp>
        <p:nvSpPr>
          <p:cNvPr id="3" name="Content Placeholder 2"/>
          <p:cNvSpPr>
            <a:spLocks noGrp="1"/>
          </p:cNvSpPr>
          <p:nvPr>
            <p:ph sz="half" idx="1"/>
          </p:nvPr>
        </p:nvSpPr>
        <p:spPr>
          <a:xfrm>
            <a:off x="856282" y="1600200"/>
            <a:ext cx="3657600" cy="4572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572000" y="1600200"/>
            <a:ext cx="3657600" cy="4572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4067C2A3-CD19-48AB-9F64-ECCF75182EDD}" type="datetime1">
              <a:rPr lang="en-US"/>
              <a:t>4/13/21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282" y="152400"/>
            <a:ext cx="7315200" cy="12954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56282" y="1524003"/>
            <a:ext cx="3657600" cy="816429"/>
          </a:xfrm>
        </p:spPr>
        <p:txBody>
          <a:bodyPr anchor="ctr">
            <a:normAutofit/>
          </a:bodyPr>
          <a:lstStyle>
            <a:lvl1pPr marL="0" indent="0">
              <a:buNone/>
              <a:defRPr sz="2100" b="0">
                <a:solidFill>
                  <a:schemeClr val="accent1">
                    <a:lumMod val="75000"/>
                  </a:schemeClr>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Edit Master text styles</a:t>
            </a:r>
          </a:p>
        </p:txBody>
      </p:sp>
      <p:sp>
        <p:nvSpPr>
          <p:cNvPr id="4" name="Content Placeholder 3"/>
          <p:cNvSpPr>
            <a:spLocks noGrp="1"/>
          </p:cNvSpPr>
          <p:nvPr>
            <p:ph sz="half" idx="2"/>
          </p:nvPr>
        </p:nvSpPr>
        <p:spPr>
          <a:xfrm>
            <a:off x="856282" y="2413003"/>
            <a:ext cx="3657600" cy="3759199"/>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572000" y="1524003"/>
            <a:ext cx="3657600" cy="816429"/>
          </a:xfrm>
        </p:spPr>
        <p:txBody>
          <a:bodyPr anchor="ctr">
            <a:normAutofit/>
          </a:bodyPr>
          <a:lstStyle>
            <a:lvl1pPr marL="0" indent="0">
              <a:buNone/>
              <a:defRPr sz="2100" b="0">
                <a:solidFill>
                  <a:schemeClr val="accent1">
                    <a:lumMod val="75000"/>
                  </a:schemeClr>
                </a:solidFill>
              </a:defRPr>
            </a:lvl1pPr>
            <a:lvl2pPr marL="457120" indent="0">
              <a:buNone/>
              <a:defRPr sz="2025" b="1"/>
            </a:lvl2pPr>
            <a:lvl3pPr marL="914240" indent="0">
              <a:buNone/>
              <a:defRPr sz="1800" b="1"/>
            </a:lvl3pPr>
            <a:lvl4pPr marL="1371360" indent="0">
              <a:buNone/>
              <a:defRPr sz="1575" b="1"/>
            </a:lvl4pPr>
            <a:lvl5pPr marL="1828480" indent="0">
              <a:buNone/>
              <a:defRPr sz="1575" b="1"/>
            </a:lvl5pPr>
            <a:lvl6pPr marL="2285600" indent="0">
              <a:buNone/>
              <a:defRPr sz="1575" b="1"/>
            </a:lvl6pPr>
            <a:lvl7pPr marL="2742720" indent="0">
              <a:buNone/>
              <a:defRPr sz="1575" b="1"/>
            </a:lvl7pPr>
            <a:lvl8pPr marL="3199840" indent="0">
              <a:buNone/>
              <a:defRPr sz="1575" b="1"/>
            </a:lvl8pPr>
            <a:lvl9pPr marL="3656960" indent="0">
              <a:buNone/>
              <a:defRPr sz="1575" b="1"/>
            </a:lvl9pPr>
          </a:lstStyle>
          <a:p>
            <a:pPr lvl="0"/>
            <a:r>
              <a:rPr lang="en-US"/>
              <a:t>Edit Master text styles</a:t>
            </a:r>
          </a:p>
        </p:txBody>
      </p:sp>
      <p:sp>
        <p:nvSpPr>
          <p:cNvPr id="6" name="Content Placeholder 5"/>
          <p:cNvSpPr>
            <a:spLocks noGrp="1"/>
          </p:cNvSpPr>
          <p:nvPr>
            <p:ph sz="quarter" idx="4"/>
          </p:nvPr>
        </p:nvSpPr>
        <p:spPr>
          <a:xfrm>
            <a:off x="4572000" y="2413003"/>
            <a:ext cx="3657600" cy="3759199"/>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baseline="0"/>
            </a:lvl8pPr>
            <a:lvl9pPr>
              <a:defRPr sz="15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0363E8C1-7C87-4705-AB97-8CD17D208E3F}" type="datetime1">
              <a:rPr lang="en-US"/>
              <a:t>4/13/21</a:t>
            </a:fld>
            <a:endParaRPr/>
          </a:p>
        </p:txBody>
      </p:sp>
      <p:sp>
        <p:nvSpPr>
          <p:cNvPr id="9" name="Slide Number Placeholder 8"/>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20C624E-DF92-4841-B9B9-DD11AA239B85}" type="datetime1">
              <a:rPr lang="en-US"/>
              <a:t>4/13/21</a:t>
            </a:fld>
            <a:endParaRPr/>
          </a:p>
        </p:txBody>
      </p:sp>
      <p:sp>
        <p:nvSpPr>
          <p:cNvPr id="5" name="Slide Number Placeholder 4"/>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FBDA3AE1-4360-4D5B-BDBC-656B872DD533}" type="datetime1">
              <a:rPr lang="en-US"/>
              <a:t>4/13/21</a:t>
            </a:fld>
            <a:endParaRPr/>
          </a:p>
        </p:txBody>
      </p:sp>
      <p:sp>
        <p:nvSpPr>
          <p:cNvPr id="4" name="Slide Number Placeholder 3"/>
          <p:cNvSpPr>
            <a:spLocks noGrp="1"/>
          </p:cNvSpPr>
          <p:nvPr>
            <p:ph type="sldNum" sz="quarter" idx="12"/>
          </p:nvPr>
        </p:nvSpPr>
        <p:spPr/>
        <p:txBody>
          <a:bodyPr/>
          <a:lstStyle/>
          <a:p>
            <a:fld id="{34C99D79-8A4B-4031-B1E0-AF26F8EDF2BC}" type="slidenum">
              <a:rPr/>
              <a:t>‹#›</a:t>
            </a:fld>
            <a:endParaRPr/>
          </a:p>
        </p:txBody>
      </p:sp>
      <p:pic>
        <p:nvPicPr>
          <p:cNvPr id="11" name="Picture 5" descr="C:\Users\pmarchetti\Desktop\Logos\meatless_monday_logo-large.pn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391400" y="6031306"/>
            <a:ext cx="1274763" cy="58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700" b="0"/>
            </a:lvl1pPr>
          </a:lstStyle>
          <a:p>
            <a:r>
              <a:rPr lang="en-US"/>
              <a:t>Click to edit Master title style</a:t>
            </a:r>
            <a:endParaRPr/>
          </a:p>
        </p:txBody>
      </p:sp>
      <p:sp>
        <p:nvSpPr>
          <p:cNvPr id="3" name="Content Placeholder 2"/>
          <p:cNvSpPr>
            <a:spLocks noGrp="1"/>
          </p:cNvSpPr>
          <p:nvPr>
            <p:ph idx="1"/>
          </p:nvPr>
        </p:nvSpPr>
        <p:spPr>
          <a:xfrm>
            <a:off x="3657601" y="1600200"/>
            <a:ext cx="4572000" cy="4572000"/>
          </a:xfrm>
        </p:spPr>
        <p:txBody>
          <a:bodyPr>
            <a:normAutofit/>
          </a:bodyPr>
          <a:lstStyle>
            <a:lvl1pPr>
              <a:defRPr sz="2100"/>
            </a:lvl1pPr>
            <a:lvl2pPr>
              <a:defRPr sz="180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914400" y="1600202"/>
            <a:ext cx="2590800" cy="4571999"/>
          </a:xfrm>
        </p:spPr>
        <p:txBody>
          <a:bodyPr>
            <a:normAutofit/>
          </a:bodyPr>
          <a:lstStyle>
            <a:lvl1pPr marL="0" indent="0">
              <a:buNone/>
              <a:defRPr sz="2100">
                <a:solidFill>
                  <a:schemeClr val="accent1">
                    <a:lumMod val="75000"/>
                  </a:schemeClr>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20990708-46A4-4851-883E-8DFB8939107E}" type="datetime1">
              <a:rPr lang="en-US"/>
              <a:t>4/13/21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27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914404" y="1600200"/>
            <a:ext cx="5029197" cy="3657600"/>
          </a:xfrm>
          <a:prstGeom prst="roundRect">
            <a:avLst>
              <a:gd name="adj" fmla="val 3098"/>
            </a:avLst>
          </a:prstGeom>
        </p:spPr>
        <p:txBody>
          <a:bodyPr>
            <a:normAutofit/>
          </a:bodyPr>
          <a:lstStyle>
            <a:lvl1pPr marL="0" indent="0">
              <a:buNone/>
              <a:defRPr sz="2025"/>
            </a:lvl1pPr>
            <a:lvl2pPr marL="457120" indent="0">
              <a:buNone/>
              <a:defRPr sz="2775"/>
            </a:lvl2pPr>
            <a:lvl3pPr marL="914240" indent="0">
              <a:buNone/>
              <a:defRPr sz="2400"/>
            </a:lvl3pPr>
            <a:lvl4pPr marL="1371360" indent="0">
              <a:buNone/>
              <a:defRPr sz="2025"/>
            </a:lvl4pPr>
            <a:lvl5pPr marL="1828480" indent="0">
              <a:buNone/>
              <a:defRPr sz="2025"/>
            </a:lvl5pPr>
            <a:lvl6pPr marL="2285600" indent="0">
              <a:buNone/>
              <a:defRPr sz="2025"/>
            </a:lvl6pPr>
            <a:lvl7pPr marL="2742720" indent="0">
              <a:buNone/>
              <a:defRPr sz="2025"/>
            </a:lvl7pPr>
            <a:lvl8pPr marL="3199840" indent="0">
              <a:buNone/>
              <a:defRPr sz="2025"/>
            </a:lvl8pPr>
            <a:lvl9pPr marL="3656960" indent="0">
              <a:buNone/>
              <a:defRPr sz="2025"/>
            </a:lvl9pPr>
          </a:lstStyle>
          <a:p>
            <a:r>
              <a:rPr lang="en-US"/>
              <a:t>Click icon to add picture</a:t>
            </a:r>
            <a:endParaRPr/>
          </a:p>
        </p:txBody>
      </p:sp>
      <p:sp>
        <p:nvSpPr>
          <p:cNvPr id="4" name="Text Placeholder 3"/>
          <p:cNvSpPr>
            <a:spLocks noGrp="1"/>
          </p:cNvSpPr>
          <p:nvPr>
            <p:ph type="body" sz="half" idx="2"/>
          </p:nvPr>
        </p:nvSpPr>
        <p:spPr>
          <a:xfrm>
            <a:off x="6096000" y="1600200"/>
            <a:ext cx="2133600" cy="3759200"/>
          </a:xfrm>
        </p:spPr>
        <p:txBody>
          <a:bodyPr anchor="b">
            <a:normAutofit/>
          </a:bodyPr>
          <a:lstStyle>
            <a:lvl1pPr marL="0" indent="0">
              <a:buNone/>
              <a:defRPr sz="2100">
                <a:solidFill>
                  <a:schemeClr val="accent1">
                    <a:lumMod val="75000"/>
                  </a:schemeClr>
                </a:solidFill>
              </a:defRPr>
            </a:lvl1pPr>
            <a:lvl2pPr marL="457120" indent="0">
              <a:buNone/>
              <a:defRPr sz="1200"/>
            </a:lvl2pPr>
            <a:lvl3pPr marL="914240" indent="0">
              <a:buNone/>
              <a:defRPr sz="975"/>
            </a:lvl3pPr>
            <a:lvl4pPr marL="1371360" indent="0">
              <a:buNone/>
              <a:defRPr sz="900"/>
            </a:lvl4pPr>
            <a:lvl5pPr marL="1828480" indent="0">
              <a:buNone/>
              <a:defRPr sz="900"/>
            </a:lvl5pPr>
            <a:lvl6pPr marL="2285600" indent="0">
              <a:buNone/>
              <a:defRPr sz="900"/>
            </a:lvl6pPr>
            <a:lvl7pPr marL="2742720" indent="0">
              <a:buNone/>
              <a:defRPr sz="900"/>
            </a:lvl7pPr>
            <a:lvl8pPr marL="3199840" indent="0">
              <a:buNone/>
              <a:defRPr sz="900"/>
            </a:lvl8pPr>
            <a:lvl9pPr marL="365696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AE88EFFC-86AE-4294-A319-CAFC2651994B}" type="datetime1">
              <a:rPr lang="en-US"/>
              <a:t>4/13/21</a:t>
            </a:fld>
            <a:endParaRPr/>
          </a:p>
        </p:txBody>
      </p:sp>
      <p:sp>
        <p:nvSpPr>
          <p:cNvPr id="7" name="Slide Number Placeholder 6"/>
          <p:cNvSpPr>
            <a:spLocks noGrp="1"/>
          </p:cNvSpPr>
          <p:nvPr>
            <p:ph type="sldNum" sz="quarter" idx="12"/>
          </p:nvPr>
        </p:nvSpPr>
        <p:spPr/>
        <p:txBody>
          <a:bodyPr/>
          <a:lstStyle/>
          <a:p>
            <a:fld id="{34C99D79-8A4B-4031-B1E0-AF26F8EDF2BC}" type="slidenum">
              <a:rPr/>
              <a:t>‹#›</a:t>
            </a:fld>
            <a:endParaRPr/>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squares"/>
          <p:cNvGrpSpPr/>
          <p:nvPr/>
        </p:nvGrpSpPr>
        <p:grpSpPr>
          <a:xfrm>
            <a:off x="2" y="800554"/>
            <a:ext cx="797475" cy="524183"/>
            <a:chOff x="0" y="452558"/>
            <a:chExt cx="914400" cy="524182"/>
          </a:xfrm>
        </p:grpSpPr>
        <p:sp>
          <p:nvSpPr>
            <p:cNvPr id="8" name="Rounded Rectangle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9" name="Rounded Rectangle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sp>
          <p:nvSpPr>
            <p:cNvPr id="10" name="Round Same Side Corner Rectangle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Placeholder 1"/>
          <p:cNvSpPr>
            <a:spLocks noGrp="1"/>
          </p:cNvSpPr>
          <p:nvPr>
            <p:ph type="title"/>
          </p:nvPr>
        </p:nvSpPr>
        <p:spPr>
          <a:xfrm>
            <a:off x="914400" y="152400"/>
            <a:ext cx="7315200" cy="1295400"/>
          </a:xfrm>
          <a:prstGeom prst="rect">
            <a:avLst/>
          </a:prstGeom>
        </p:spPr>
        <p:txBody>
          <a:bodyPr vert="horz" lIns="121899" tIns="60949" rIns="121899" bIns="60949" rtlCol="0" anchor="b">
            <a:normAutofit/>
          </a:bodyPr>
          <a:lstStyle/>
          <a:p>
            <a:r>
              <a:rPr lang="en-US"/>
              <a:t>Click to edit Master title style</a:t>
            </a:r>
            <a:endParaRPr/>
          </a:p>
        </p:txBody>
      </p:sp>
      <p:sp>
        <p:nvSpPr>
          <p:cNvPr id="3" name="Text Placeholder 2"/>
          <p:cNvSpPr>
            <a:spLocks noGrp="1"/>
          </p:cNvSpPr>
          <p:nvPr>
            <p:ph type="body" idx="1"/>
          </p:nvPr>
        </p:nvSpPr>
        <p:spPr>
          <a:xfrm>
            <a:off x="914400" y="1600200"/>
            <a:ext cx="7315200" cy="45720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914401" y="6448425"/>
            <a:ext cx="6217920" cy="180976"/>
          </a:xfrm>
          <a:prstGeom prst="rect">
            <a:avLst/>
          </a:prstGeom>
        </p:spPr>
        <p:txBody>
          <a:bodyPr vert="horz" lIns="121899" tIns="60949" rIns="121899" bIns="60949" rtlCol="0" anchor="ctr"/>
          <a:lstStyle>
            <a:lvl1pPr algn="l">
              <a:defRPr sz="900">
                <a:solidFill>
                  <a:schemeClr val="tx1"/>
                </a:solidFill>
              </a:defRPr>
            </a:lvl1pPr>
          </a:lstStyle>
          <a:p>
            <a:r>
              <a:rPr lang="en-US" dirty="0"/>
              <a:t>Add a footer</a:t>
            </a:r>
          </a:p>
        </p:txBody>
      </p:sp>
      <p:sp>
        <p:nvSpPr>
          <p:cNvPr id="4" name="Date Placeholder 3"/>
          <p:cNvSpPr>
            <a:spLocks noGrp="1"/>
          </p:cNvSpPr>
          <p:nvPr>
            <p:ph type="dt" sz="half" idx="2"/>
          </p:nvPr>
        </p:nvSpPr>
        <p:spPr>
          <a:xfrm>
            <a:off x="7162800" y="6448425"/>
            <a:ext cx="1066800" cy="180976"/>
          </a:xfrm>
          <a:prstGeom prst="rect">
            <a:avLst/>
          </a:prstGeom>
        </p:spPr>
        <p:txBody>
          <a:bodyPr vert="horz" lIns="121899" tIns="60949" rIns="121899" bIns="60949" rtlCol="0" anchor="ctr"/>
          <a:lstStyle>
            <a:lvl1pPr algn="r">
              <a:defRPr sz="900">
                <a:solidFill>
                  <a:schemeClr val="tx1"/>
                </a:solidFill>
              </a:defRPr>
            </a:lvl1pPr>
          </a:lstStyle>
          <a:p>
            <a:fld id="{D29E8617-6EA8-4B97-A5E8-E18E98765EE2}" type="datetime1">
              <a:rPr lang="en-US"/>
              <a:pPr/>
              <a:t>4/13/21</a:t>
            </a:fld>
            <a:endParaRPr dirty="0"/>
          </a:p>
        </p:txBody>
      </p:sp>
      <p:sp>
        <p:nvSpPr>
          <p:cNvPr id="6" name="Slide Number Placeholder 5"/>
          <p:cNvSpPr>
            <a:spLocks noGrp="1"/>
          </p:cNvSpPr>
          <p:nvPr>
            <p:ph type="sldNum" sz="quarter" idx="4"/>
          </p:nvPr>
        </p:nvSpPr>
        <p:spPr>
          <a:xfrm>
            <a:off x="8305800" y="6448425"/>
            <a:ext cx="609600" cy="180976"/>
          </a:xfrm>
          <a:prstGeom prst="rect">
            <a:avLst/>
          </a:prstGeom>
        </p:spPr>
        <p:txBody>
          <a:bodyPr vert="horz" lIns="121899" tIns="60949" rIns="121899" bIns="60949" rtlCol="0" anchor="ctr"/>
          <a:lstStyle>
            <a:lvl1pPr algn="r">
              <a:defRPr sz="900">
                <a:solidFill>
                  <a:schemeClr val="tx1"/>
                </a:solidFill>
              </a:defRPr>
            </a:lvl1pPr>
          </a:lstStyle>
          <a:p>
            <a:fld id="{34C99D79-8A4B-4031-B1E0-AF26F8EDF2BC}" type="slidenum">
              <a:rPr/>
              <a:pPr/>
              <a:t>‹#›</a:t>
            </a:fld>
            <a:endParaRPr/>
          </a:p>
        </p:txBody>
      </p:sp>
      <p:pic>
        <p:nvPicPr>
          <p:cNvPr id="14" name="Picture 5" descr="C:\Users\pmarchetti\Desktop\Logos\meatless_monday_logo-large.png"/>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8077200" y="6324600"/>
            <a:ext cx="943569" cy="4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240" rtl="0" eaLnBrk="1" latinLnBrk="0" hangingPunct="1">
        <a:spcBef>
          <a:spcPct val="0"/>
        </a:spcBef>
        <a:buNone/>
        <a:defRPr sz="2700" kern="1200">
          <a:solidFill>
            <a:schemeClr val="tx1"/>
          </a:solidFill>
          <a:latin typeface="+mj-lt"/>
          <a:ea typeface="+mj-ea"/>
          <a:cs typeface="+mj-cs"/>
        </a:defRPr>
      </a:lvl1pPr>
    </p:titleStyle>
    <p:bodyStyle>
      <a:lvl1pPr marL="228560" indent="-228560" algn="l" defTabSz="914240" rtl="0" eaLnBrk="1" latinLnBrk="0" hangingPunct="1">
        <a:lnSpc>
          <a:spcPct val="90000"/>
        </a:lnSpc>
        <a:spcBef>
          <a:spcPts val="1350"/>
        </a:spcBef>
        <a:buClr>
          <a:schemeClr val="accent1">
            <a:lumMod val="75000"/>
          </a:schemeClr>
        </a:buClr>
        <a:buFont typeface="Arial" pitchFamily="34" charset="0"/>
        <a:buChar char="•"/>
        <a:defRPr sz="2100" kern="1200">
          <a:solidFill>
            <a:schemeClr val="tx1"/>
          </a:solidFill>
          <a:latin typeface="+mn-lt"/>
          <a:ea typeface="+mn-ea"/>
          <a:cs typeface="+mn-cs"/>
        </a:defRPr>
      </a:lvl1pPr>
      <a:lvl2pPr marL="566829" indent="-228560" algn="l" defTabSz="914240" rtl="0" eaLnBrk="1" latinLnBrk="0" hangingPunct="1">
        <a:lnSpc>
          <a:spcPct val="90000"/>
        </a:lnSpc>
        <a:spcBef>
          <a:spcPts val="900"/>
        </a:spcBef>
        <a:buClr>
          <a:schemeClr val="accent1">
            <a:lumMod val="75000"/>
          </a:schemeClr>
        </a:buClr>
        <a:buFont typeface="Arial" pitchFamily="34" charset="0"/>
        <a:buChar char="–"/>
        <a:defRPr sz="1800" kern="1200">
          <a:solidFill>
            <a:schemeClr val="tx1"/>
          </a:solidFill>
          <a:latin typeface="+mn-lt"/>
          <a:ea typeface="+mn-ea"/>
          <a:cs typeface="+mn-cs"/>
        </a:defRPr>
      </a:lvl2pPr>
      <a:lvl3pPr marL="905098" indent="-228560" algn="l" defTabSz="914240"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3pPr>
      <a:lvl4pPr marL="1243367" indent="-228560" algn="l" defTabSz="914240"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4pPr>
      <a:lvl5pPr marL="1581635" indent="-228560" algn="l" defTabSz="914240" rtl="0" eaLnBrk="1" latinLnBrk="0" hangingPunct="1">
        <a:lnSpc>
          <a:spcPct val="90000"/>
        </a:lnSpc>
        <a:spcBef>
          <a:spcPts val="600"/>
        </a:spcBef>
        <a:buClr>
          <a:schemeClr val="accent1">
            <a:lumMod val="75000"/>
          </a:schemeClr>
        </a:buClr>
        <a:buFont typeface="Arial" pitchFamily="34" charset="0"/>
        <a:buChar char="•"/>
        <a:defRPr sz="1500" kern="1200">
          <a:solidFill>
            <a:schemeClr val="tx1"/>
          </a:solidFill>
          <a:latin typeface="+mn-lt"/>
          <a:ea typeface="+mn-ea"/>
          <a:cs typeface="+mn-cs"/>
        </a:defRPr>
      </a:lvl5pPr>
      <a:lvl6pPr marL="1919904"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6pPr>
      <a:lvl7pPr marL="2258173"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7pPr>
      <a:lvl8pPr marL="2596442"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8pPr>
      <a:lvl9pPr marL="2934710" indent="-228560" algn="l" defTabSz="914240" rtl="0" eaLnBrk="1" latinLnBrk="0" hangingPunct="1">
        <a:lnSpc>
          <a:spcPct val="90000"/>
        </a:lnSpc>
        <a:spcBef>
          <a:spcPts val="600"/>
        </a:spcBef>
        <a:buClr>
          <a:schemeClr val="accent1"/>
        </a:buClr>
        <a:buFont typeface="Arial" pitchFamily="34" charset="0"/>
        <a:buChar char="•"/>
        <a:defRPr sz="1500" kern="1200" baseline="0">
          <a:solidFill>
            <a:schemeClr val="tx1"/>
          </a:solidFill>
          <a:latin typeface="+mn-lt"/>
          <a:ea typeface="+mn-ea"/>
          <a:cs typeface="+mn-cs"/>
        </a:defRPr>
      </a:lvl9pPr>
    </p:bodyStyle>
    <p:otherStyle>
      <a:defPPr>
        <a:defRPr/>
      </a:defPPr>
      <a:lvl1pPr marL="0" algn="l" defTabSz="914240" rtl="0" eaLnBrk="1" latinLnBrk="0" hangingPunct="1">
        <a:defRPr sz="1800" kern="1200">
          <a:solidFill>
            <a:schemeClr val="tx1"/>
          </a:solidFill>
          <a:latin typeface="+mn-lt"/>
          <a:ea typeface="+mn-ea"/>
          <a:cs typeface="+mn-cs"/>
        </a:defRPr>
      </a:lvl1pPr>
      <a:lvl2pPr marL="457120" algn="l" defTabSz="914240" rtl="0" eaLnBrk="1" latinLnBrk="0" hangingPunct="1">
        <a:defRPr sz="1800" kern="1200">
          <a:solidFill>
            <a:schemeClr val="tx1"/>
          </a:solidFill>
          <a:latin typeface="+mn-lt"/>
          <a:ea typeface="+mn-ea"/>
          <a:cs typeface="+mn-cs"/>
        </a:defRPr>
      </a:lvl2pPr>
      <a:lvl3pPr marL="914240" algn="l" defTabSz="914240" rtl="0" eaLnBrk="1" latinLnBrk="0" hangingPunct="1">
        <a:defRPr sz="1800" kern="1200">
          <a:solidFill>
            <a:schemeClr val="tx1"/>
          </a:solidFill>
          <a:latin typeface="+mn-lt"/>
          <a:ea typeface="+mn-ea"/>
          <a:cs typeface="+mn-cs"/>
        </a:defRPr>
      </a:lvl3pPr>
      <a:lvl4pPr marL="1371360" algn="l" defTabSz="914240" rtl="0" eaLnBrk="1" latinLnBrk="0" hangingPunct="1">
        <a:defRPr sz="1800" kern="1200">
          <a:solidFill>
            <a:schemeClr val="tx1"/>
          </a:solidFill>
          <a:latin typeface="+mn-lt"/>
          <a:ea typeface="+mn-ea"/>
          <a:cs typeface="+mn-cs"/>
        </a:defRPr>
      </a:lvl4pPr>
      <a:lvl5pPr marL="1828480" algn="l" defTabSz="914240" rtl="0" eaLnBrk="1" latinLnBrk="0" hangingPunct="1">
        <a:defRPr sz="1800" kern="1200">
          <a:solidFill>
            <a:schemeClr val="tx1"/>
          </a:solidFill>
          <a:latin typeface="+mn-lt"/>
          <a:ea typeface="+mn-ea"/>
          <a:cs typeface="+mn-cs"/>
        </a:defRPr>
      </a:lvl5pPr>
      <a:lvl6pPr marL="2285600" algn="l" defTabSz="914240" rtl="0" eaLnBrk="1" latinLnBrk="0" hangingPunct="1">
        <a:defRPr sz="1800" kern="1200">
          <a:solidFill>
            <a:schemeClr val="tx1"/>
          </a:solidFill>
          <a:latin typeface="+mn-lt"/>
          <a:ea typeface="+mn-ea"/>
          <a:cs typeface="+mn-cs"/>
        </a:defRPr>
      </a:lvl6pPr>
      <a:lvl7pPr marL="2742720" algn="l" defTabSz="914240" rtl="0" eaLnBrk="1" latinLnBrk="0" hangingPunct="1">
        <a:defRPr sz="1800" kern="1200">
          <a:solidFill>
            <a:schemeClr val="tx1"/>
          </a:solidFill>
          <a:latin typeface="+mn-lt"/>
          <a:ea typeface="+mn-ea"/>
          <a:cs typeface="+mn-cs"/>
        </a:defRPr>
      </a:lvl7pPr>
      <a:lvl8pPr marL="3199840" algn="l" defTabSz="914240" rtl="0" eaLnBrk="1" latinLnBrk="0" hangingPunct="1">
        <a:defRPr sz="1800" kern="1200">
          <a:solidFill>
            <a:schemeClr val="tx1"/>
          </a:solidFill>
          <a:latin typeface="+mn-lt"/>
          <a:ea typeface="+mn-ea"/>
          <a:cs typeface="+mn-cs"/>
        </a:defRPr>
      </a:lvl8pPr>
      <a:lvl9pPr marL="3656960" algn="l" defTabSz="91424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hyperlink" Target="http://www.meatlessmonday.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6_W8YSeTWnE?feature=oembed"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Meatless Monday At School</a:t>
            </a:r>
          </a:p>
        </p:txBody>
      </p:sp>
      <p:sp>
        <p:nvSpPr>
          <p:cNvPr id="3" name="Text Placeholder 2"/>
          <p:cNvSpPr>
            <a:spLocks noGrp="1"/>
          </p:cNvSpPr>
          <p:nvPr>
            <p:ph type="body" idx="1"/>
          </p:nvPr>
        </p:nvSpPr>
        <p:spPr/>
        <p:txBody>
          <a:bodyPr/>
          <a:lstStyle/>
          <a:p>
            <a:r>
              <a:rPr lang="en-US" dirty="0"/>
              <a:t>April 2021</a:t>
            </a:r>
          </a:p>
          <a:p>
            <a:endParaRPr lang="en-US" dirty="0"/>
          </a:p>
        </p:txBody>
      </p:sp>
    </p:spTree>
    <p:extLst>
      <p:ext uri="{BB962C8B-B14F-4D97-AF65-F5344CB8AC3E}">
        <p14:creationId xmlns:p14="http://schemas.microsoft.com/office/powerpoint/2010/main" val="5280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Meatless Monday at home…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340"/>
          <a:stretch/>
        </p:blipFill>
        <p:spPr>
          <a:xfrm>
            <a:off x="442528" y="4476952"/>
            <a:ext cx="2591441" cy="1822079"/>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3224858" y="1676400"/>
            <a:ext cx="2694284" cy="3996819"/>
          </a:xfrm>
          <a:prstGeom prst="rect">
            <a:avLst/>
          </a:prstGeom>
          <a:ln>
            <a:solidFill>
              <a:schemeClr val="tx1"/>
            </a:solidFill>
          </a:ln>
        </p:spPr>
      </p:pic>
      <p:sp>
        <p:nvSpPr>
          <p:cNvPr id="8" name="Rectangle 2"/>
          <p:cNvSpPr>
            <a:spLocks noChangeArrowheads="1"/>
          </p:cNvSpPr>
          <p:nvPr/>
        </p:nvSpPr>
        <p:spPr bwMode="auto">
          <a:xfrm>
            <a:off x="5314696" y="-7824613"/>
            <a:ext cx="1820672" cy="5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3058789" y="5791200"/>
            <a:ext cx="4876800" cy="1015663"/>
          </a:xfrm>
          <a:prstGeom prst="rect">
            <a:avLst/>
          </a:prstGeom>
          <a:noFill/>
        </p:spPr>
        <p:txBody>
          <a:bodyPr wrap="square" rtlCol="0">
            <a:spAutoFit/>
          </a:bodyPr>
          <a:lstStyle/>
          <a:p>
            <a:pPr algn="ctr"/>
            <a:r>
              <a:rPr lang="en-US" sz="2000" b="1" dirty="0">
                <a:solidFill>
                  <a:schemeClr val="accent6"/>
                </a:solidFill>
              </a:rPr>
              <a:t>@MeatlessMonday </a:t>
            </a:r>
          </a:p>
          <a:p>
            <a:pPr algn="ctr"/>
            <a:r>
              <a:rPr lang="en-US" sz="2000" b="1" dirty="0" err="1">
                <a:solidFill>
                  <a:schemeClr val="accent6"/>
                </a:solidFill>
              </a:rPr>
              <a:t>MeatlessMonday.com</a:t>
            </a:r>
            <a:endParaRPr lang="en-US" sz="2000" b="1" dirty="0">
              <a:solidFill>
                <a:schemeClr val="accent6"/>
              </a:solidFill>
            </a:endParaRPr>
          </a:p>
          <a:p>
            <a:pPr algn="ctr"/>
            <a:r>
              <a:rPr lang="en-US" sz="2000" b="1" dirty="0" err="1">
                <a:solidFill>
                  <a:schemeClr val="accent6"/>
                </a:solidFill>
              </a:rPr>
              <a:t>KidsCookMonday.com</a:t>
            </a:r>
            <a:endParaRPr lang="en-US" sz="2000" b="1" dirty="0">
              <a:solidFill>
                <a:schemeClr val="accent6"/>
              </a:solidFill>
            </a:endParaRPr>
          </a:p>
        </p:txBody>
      </p:sp>
      <p:pic>
        <p:nvPicPr>
          <p:cNvPr id="6" name="Picture 5" descr="A picture containing text, food, dish&#10;&#10;Description automatically generated">
            <a:extLst>
              <a:ext uri="{FF2B5EF4-FFF2-40B4-BE49-F238E27FC236}">
                <a16:creationId xmlns:a16="http://schemas.microsoft.com/office/drawing/2014/main" id="{0E9E12A6-4203-0147-B46D-00171D6EA72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5819" y="1676400"/>
            <a:ext cx="2628150" cy="2641491"/>
          </a:xfrm>
          <a:prstGeom prst="rect">
            <a:avLst/>
          </a:prstGeom>
          <a:ln>
            <a:solidFill>
              <a:schemeClr val="tx1"/>
            </a:solidFill>
          </a:ln>
        </p:spPr>
      </p:pic>
      <p:pic>
        <p:nvPicPr>
          <p:cNvPr id="11" name="Picture 10" descr="A picture containing text, person, food, vegetable&#10;&#10;Description automatically generated">
            <a:extLst>
              <a:ext uri="{FF2B5EF4-FFF2-40B4-BE49-F238E27FC236}">
                <a16:creationId xmlns:a16="http://schemas.microsoft.com/office/drawing/2014/main" id="{6FD22FBF-FE24-2D4C-B0E1-7775646FE47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10031" y="1676400"/>
            <a:ext cx="2865112" cy="3671518"/>
          </a:xfrm>
          <a:prstGeom prst="rect">
            <a:avLst/>
          </a:prstGeom>
          <a:ln>
            <a:solidFill>
              <a:schemeClr val="tx1"/>
            </a:solidFill>
          </a:ln>
        </p:spPr>
      </p:pic>
    </p:spTree>
    <p:extLst>
      <p:ext uri="{BB962C8B-B14F-4D97-AF65-F5344CB8AC3E}">
        <p14:creationId xmlns:p14="http://schemas.microsoft.com/office/powerpoint/2010/main" val="227718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Meatless Monday Resources </a:t>
            </a:r>
          </a:p>
        </p:txBody>
      </p:sp>
      <p:sp>
        <p:nvSpPr>
          <p:cNvPr id="3" name="Content Placeholder 2"/>
          <p:cNvSpPr>
            <a:spLocks noGrp="1"/>
          </p:cNvSpPr>
          <p:nvPr>
            <p:ph idx="1"/>
          </p:nvPr>
        </p:nvSpPr>
        <p:spPr/>
        <p:txBody>
          <a:bodyPr/>
          <a:lstStyle/>
          <a:p>
            <a:r>
              <a:rPr lang="en-US" b="1" dirty="0"/>
              <a:t>Free resources available via </a:t>
            </a:r>
            <a:r>
              <a:rPr lang="en-US" b="1" dirty="0">
                <a:hlinkClick r:id="rId3"/>
              </a:rPr>
              <a:t>www.MeatlessMonday.com</a:t>
            </a:r>
            <a:endParaRPr lang="en-US" b="1" dirty="0"/>
          </a:p>
          <a:p>
            <a:pPr lvl="1"/>
            <a:r>
              <a:rPr lang="en-US" dirty="0"/>
              <a:t>Social media infographics</a:t>
            </a:r>
          </a:p>
          <a:p>
            <a:pPr lvl="1"/>
            <a:r>
              <a:rPr lang="en-US" dirty="0"/>
              <a:t>Recipes for schools and families</a:t>
            </a:r>
          </a:p>
          <a:p>
            <a:pPr lvl="1"/>
            <a:r>
              <a:rPr lang="en-US" dirty="0"/>
              <a:t>Marketing materials  </a:t>
            </a:r>
          </a:p>
          <a:p>
            <a:pPr lvl="1"/>
            <a:r>
              <a:rPr lang="en-US" dirty="0"/>
              <a:t>Scientific research </a:t>
            </a:r>
          </a:p>
          <a:p>
            <a:pPr lvl="1"/>
            <a:r>
              <a:rPr lang="en-US" dirty="0"/>
              <a:t>Lesson plans</a:t>
            </a:r>
          </a:p>
          <a:p>
            <a:pPr lvl="1"/>
            <a:r>
              <a:rPr lang="en-US" dirty="0"/>
              <a:t>Kid's activities </a:t>
            </a:r>
            <a:br>
              <a:rPr lang="en-US" b="1" dirty="0"/>
            </a:br>
            <a:br>
              <a:rPr lang="en-US" b="1" dirty="0"/>
            </a:br>
            <a:endParaRPr lang="en-US" dirty="0"/>
          </a:p>
        </p:txBody>
      </p:sp>
      <p:pic>
        <p:nvPicPr>
          <p:cNvPr id="9" name="Picture 8" descr="Graphical user interface, text, application, chat or text message&#10;&#10;Description automatically generated">
            <a:extLst>
              <a:ext uri="{FF2B5EF4-FFF2-40B4-BE49-F238E27FC236}">
                <a16:creationId xmlns:a16="http://schemas.microsoft.com/office/drawing/2014/main" id="{65BA28E0-388D-7B4D-8392-A91F55F22D2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36950" y="4552290"/>
            <a:ext cx="2282697" cy="2240281"/>
          </a:xfrm>
          <a:prstGeom prst="rect">
            <a:avLst/>
          </a:prstGeom>
          <a:ln>
            <a:solidFill>
              <a:schemeClr val="tx1"/>
            </a:solidFill>
          </a:ln>
        </p:spPr>
      </p:pic>
      <p:pic>
        <p:nvPicPr>
          <p:cNvPr id="3074" name="Picture 2">
            <a:extLst>
              <a:ext uri="{FF2B5EF4-FFF2-40B4-BE49-F238E27FC236}">
                <a16:creationId xmlns:a16="http://schemas.microsoft.com/office/drawing/2014/main" id="{6D8CB6F5-98D9-954C-807C-0533B903F445}"/>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3331265" y="4552290"/>
            <a:ext cx="2239878" cy="223987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5" name="Picture 14" descr="Shape&#10;&#10;Description automatically generated with medium confidence">
            <a:extLst>
              <a:ext uri="{FF2B5EF4-FFF2-40B4-BE49-F238E27FC236}">
                <a16:creationId xmlns:a16="http://schemas.microsoft.com/office/drawing/2014/main" id="{CB3CB60A-0C45-A443-A90C-BE785397182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782761" y="2664552"/>
            <a:ext cx="3223128" cy="4137555"/>
          </a:xfrm>
          <a:prstGeom prst="rect">
            <a:avLst/>
          </a:prstGeom>
          <a:ln>
            <a:solidFill>
              <a:schemeClr val="tx1"/>
            </a:solidFill>
          </a:ln>
        </p:spPr>
      </p:pic>
    </p:spTree>
    <p:extLst>
      <p:ext uri="{BB962C8B-B14F-4D97-AF65-F5344CB8AC3E}">
        <p14:creationId xmlns:p14="http://schemas.microsoft.com/office/powerpoint/2010/main" val="31053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Text Placeholder 2"/>
          <p:cNvSpPr>
            <a:spLocks noGrp="1"/>
          </p:cNvSpPr>
          <p:nvPr>
            <p:ph type="body" idx="1"/>
          </p:nvPr>
        </p:nvSpPr>
        <p:spPr>
          <a:xfrm>
            <a:off x="1371600" y="4084267"/>
            <a:ext cx="7315199" cy="933297"/>
          </a:xfrm>
        </p:spPr>
        <p:txBody>
          <a:bodyPr/>
          <a:lstStyle/>
          <a:p>
            <a:r>
              <a:rPr lang="en-US" dirty="0"/>
              <a:t>Contact Meatless Monday:  </a:t>
            </a:r>
            <a:r>
              <a:rPr lang="en-US" dirty="0" err="1"/>
              <a:t>info@meatlessmonday.com</a:t>
            </a:r>
            <a:endParaRPr lang="en-US" dirty="0"/>
          </a:p>
          <a:p>
            <a:endParaRPr lang="en-US" dirty="0"/>
          </a:p>
        </p:txBody>
      </p:sp>
      <p:pic>
        <p:nvPicPr>
          <p:cNvPr id="4" name="Picture 21" descr="Image result for social media logos"/>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15000" y="4583836"/>
            <a:ext cx="1676400" cy="1086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4550915"/>
            <a:ext cx="3886200" cy="1200329"/>
          </a:xfrm>
          <a:prstGeom prst="rect">
            <a:avLst/>
          </a:prstGeom>
          <a:noFill/>
        </p:spPr>
        <p:txBody>
          <a:bodyPr wrap="square" rtlCol="0">
            <a:spAutoFit/>
          </a:bodyPr>
          <a:lstStyle/>
          <a:p>
            <a:r>
              <a:rPr lang="en-US" dirty="0"/>
              <a:t>#MeatlessMonday	</a:t>
            </a:r>
          </a:p>
          <a:p>
            <a:r>
              <a:rPr lang="en-US" dirty="0"/>
              <a:t>@MeatlessMonday</a:t>
            </a:r>
          </a:p>
          <a:p>
            <a:r>
              <a:rPr lang="en-US" dirty="0"/>
              <a:t>www.MeatlessMonday.com</a:t>
            </a:r>
          </a:p>
        </p:txBody>
      </p:sp>
    </p:spTree>
    <p:extLst>
      <p:ext uri="{BB962C8B-B14F-4D97-AF65-F5344CB8AC3E}">
        <p14:creationId xmlns:p14="http://schemas.microsoft.com/office/powerpoint/2010/main" val="71038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854694" y="160337"/>
            <a:ext cx="7315200" cy="1295400"/>
          </a:xfrm>
        </p:spPr>
        <p:txBody>
          <a:bodyPr/>
          <a:lstStyle/>
          <a:p>
            <a:r>
              <a:rPr lang="en-US" altLang="en-US" dirty="0"/>
              <a:t>Why Meatless Monday?</a:t>
            </a:r>
          </a:p>
        </p:txBody>
      </p:sp>
      <p:sp>
        <p:nvSpPr>
          <p:cNvPr id="5126" name="Slide Number Placeholder 3"/>
          <p:cNvSpPr>
            <a:spLocks noGrp="1"/>
          </p:cNvSpPr>
          <p:nvPr>
            <p:ph type="sldNum" sz="quarter" idx="12"/>
          </p:nvPr>
        </p:nvSpPr>
        <p:spPr bwMode="auto">
          <a:xfrm>
            <a:off x="8304212" y="6456362"/>
            <a:ext cx="609600" cy="1809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0C97F175-36E7-446B-B608-167316251A84}" type="slidenum">
              <a:rPr lang="en-US" altLang="en-US" sz="1200">
                <a:solidFill>
                  <a:srgbClr val="898989"/>
                </a:solidFill>
              </a:rPr>
              <a:pPr>
                <a:spcBef>
                  <a:spcPct val="0"/>
                </a:spcBef>
                <a:buFontTx/>
                <a:buNone/>
              </a:pPr>
              <a:t>2</a:t>
            </a:fld>
            <a:endParaRPr lang="en-US" altLang="en-US" sz="1200">
              <a:solidFill>
                <a:srgbClr val="898989"/>
              </a:solidFill>
            </a:endParaRPr>
          </a:p>
        </p:txBody>
      </p:sp>
      <p:sp>
        <p:nvSpPr>
          <p:cNvPr id="10" name="Rectangle 9"/>
          <p:cNvSpPr/>
          <p:nvPr/>
        </p:nvSpPr>
        <p:spPr>
          <a:xfrm>
            <a:off x="457200" y="1524000"/>
            <a:ext cx="8228012" cy="707886"/>
          </a:xfrm>
          <a:prstGeom prst="rect">
            <a:avLst/>
          </a:prstGeom>
          <a:noFill/>
          <a:ln>
            <a:noFill/>
          </a:ln>
        </p:spPr>
        <p:txBody>
          <a:bodyPr>
            <a:spAutoFit/>
          </a:bodyPr>
          <a:lstStyle/>
          <a:p>
            <a:pPr algn="ctr">
              <a:defRPr/>
            </a:pPr>
            <a:r>
              <a:rPr lang="en-US" sz="2000" b="1" dirty="0">
                <a:solidFill>
                  <a:schemeClr val="accent6"/>
                </a:solidFill>
              </a:rPr>
              <a:t>Meatless Monday e</a:t>
            </a:r>
            <a:r>
              <a:rPr lang="en-US" altLang="en-US" sz="2000" b="1" dirty="0">
                <a:solidFill>
                  <a:schemeClr val="accent6"/>
                </a:solidFill>
                <a:cs typeface="Arial" pitchFamily="34" charset="0"/>
              </a:rPr>
              <a:t>ncourages people to cut meat from their diets one day a week to promote personal and environmental health. </a:t>
            </a:r>
          </a:p>
        </p:txBody>
      </p:sp>
      <p:pic>
        <p:nvPicPr>
          <p:cNvPr id="3" name="Picture 2" descr="Diagram&#10;&#10;Description automatically generated">
            <a:extLst>
              <a:ext uri="{FF2B5EF4-FFF2-40B4-BE49-F238E27FC236}">
                <a16:creationId xmlns:a16="http://schemas.microsoft.com/office/drawing/2014/main" id="{C22CD936-FB22-9F4B-A0A6-EF6FDB1533B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31174" y="2310659"/>
            <a:ext cx="4481651" cy="4481651"/>
          </a:xfrm>
          <a:prstGeom prst="rect">
            <a:avLst/>
          </a:prstGeom>
          <a:ln>
            <a:solidFill>
              <a:schemeClr val="tx1"/>
            </a:solidFill>
          </a:ln>
        </p:spPr>
      </p:pic>
    </p:spTree>
    <p:extLst>
      <p:ext uri="{BB962C8B-B14F-4D97-AF65-F5344CB8AC3E}">
        <p14:creationId xmlns:p14="http://schemas.microsoft.com/office/powerpoint/2010/main" val="90823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1823F-48DA-BB41-923C-C8BC75D5ED1C}"/>
              </a:ext>
            </a:extLst>
          </p:cNvPr>
          <p:cNvSpPr>
            <a:spLocks noGrp="1"/>
          </p:cNvSpPr>
          <p:nvPr>
            <p:ph type="title"/>
          </p:nvPr>
        </p:nvSpPr>
        <p:spPr/>
        <p:txBody>
          <a:bodyPr/>
          <a:lstStyle/>
          <a:p>
            <a:r>
              <a:rPr lang="en-US" dirty="0"/>
              <a:t>About Meatless Monday </a:t>
            </a:r>
          </a:p>
        </p:txBody>
      </p:sp>
      <p:pic>
        <p:nvPicPr>
          <p:cNvPr id="2050" name="Picture 2" descr="The Johns Hopkins Center for a Livable Future Bloomberg School of Public  Health 615 North Wolfe Street, W7010 Baltimore, MD 2120">
            <a:extLst>
              <a:ext uri="{FF2B5EF4-FFF2-40B4-BE49-F238E27FC236}">
                <a16:creationId xmlns:a16="http://schemas.microsoft.com/office/drawing/2014/main" id="{952BCD14-D78A-AB44-BD04-AB89B5702A9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402317" y="997508"/>
            <a:ext cx="2819400" cy="507278"/>
          </a:xfrm>
          <a:prstGeom prst="rect">
            <a:avLst/>
          </a:prstGeom>
          <a:noFill/>
          <a:extLst>
            <a:ext uri="{909E8E84-426E-40DD-AFC4-6F175D3DCCD1}">
              <a14:hiddenFill xmlns:a14="http://schemas.microsoft.com/office/drawing/2010/main">
                <a:solidFill>
                  <a:srgbClr val="FFFFFF"/>
                </a:solidFill>
              </a14:hiddenFill>
            </a:ext>
          </a:extLst>
        </p:spPr>
      </p:pic>
      <p:pic>
        <p:nvPicPr>
          <p:cNvPr id="6" name="Online Media 5" descr="Join the Meatless Monday Global Movement">
            <a:hlinkClick r:id="" action="ppaction://media"/>
            <a:extLst>
              <a:ext uri="{FF2B5EF4-FFF2-40B4-BE49-F238E27FC236}">
                <a16:creationId xmlns:a16="http://schemas.microsoft.com/office/drawing/2014/main" id="{1555189A-DE94-6248-8C7C-EACD222C681E}"/>
              </a:ext>
            </a:extLst>
          </p:cNvPr>
          <p:cNvPicPr>
            <a:picLocks noGrp="1" noRot="1" noChangeAspect="1"/>
          </p:cNvPicPr>
          <p:nvPr>
            <p:ph idx="1"/>
            <a:videoFile r:link="rId1"/>
          </p:nvPr>
        </p:nvPicPr>
        <p:blipFill>
          <a:blip r:embed="rId5"/>
          <a:stretch>
            <a:fillRect/>
          </a:stretch>
        </p:blipFill>
        <p:spPr>
          <a:xfrm>
            <a:off x="914400" y="1819275"/>
            <a:ext cx="7315200" cy="4133850"/>
          </a:xfrm>
          <a:prstGeom prst="rect">
            <a:avLst/>
          </a:prstGeom>
        </p:spPr>
      </p:pic>
    </p:spTree>
    <p:extLst>
      <p:ext uri="{BB962C8B-B14F-4D97-AF65-F5344CB8AC3E}">
        <p14:creationId xmlns:p14="http://schemas.microsoft.com/office/powerpoint/2010/main" val="16419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normAutofit/>
          </a:bodyPr>
          <a:lstStyle/>
          <a:p>
            <a:r>
              <a:rPr lang="en-US" altLang="en-US" dirty="0"/>
              <a:t>Why Monday?</a:t>
            </a:r>
          </a:p>
        </p:txBody>
      </p:sp>
      <p:sp>
        <p:nvSpPr>
          <p:cNvPr id="4" name="Rectangle 3"/>
          <p:cNvSpPr/>
          <p:nvPr/>
        </p:nvSpPr>
        <p:spPr>
          <a:xfrm>
            <a:off x="405605" y="1665346"/>
            <a:ext cx="8332787" cy="400110"/>
          </a:xfrm>
          <a:prstGeom prst="rect">
            <a:avLst/>
          </a:prstGeom>
          <a:noFill/>
          <a:ln>
            <a:noFill/>
          </a:ln>
        </p:spPr>
        <p:txBody>
          <a:bodyPr wrap="square">
            <a:spAutoFit/>
          </a:bodyPr>
          <a:lstStyle/>
          <a:p>
            <a:pPr algn="ctr">
              <a:defRPr/>
            </a:pPr>
            <a:r>
              <a:rPr lang="en-US" sz="2000" b="1" dirty="0">
                <a:solidFill>
                  <a:schemeClr val="accent6"/>
                </a:solidFill>
                <a:latin typeface="+mj-lt"/>
                <a:ea typeface="+mj-ea"/>
                <a:cs typeface="+mj-cs"/>
              </a:rPr>
              <a:t>Studies show Monday is the best day to begin healthier habits.</a:t>
            </a:r>
          </a:p>
        </p:txBody>
      </p:sp>
      <p:pic>
        <p:nvPicPr>
          <p:cNvPr id="1028" name="Picture 4">
            <a:extLst>
              <a:ext uri="{FF2B5EF4-FFF2-40B4-BE49-F238E27FC236}">
                <a16:creationId xmlns:a16="http://schemas.microsoft.com/office/drawing/2014/main" id="{82DEB9D1-DECE-3D46-913C-6AA71662033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0698" y="2077331"/>
            <a:ext cx="5562600" cy="447467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3944AB56-9C62-BC48-80AD-BF9F5A278906}"/>
              </a:ext>
            </a:extLst>
          </p:cNvPr>
          <p:cNvSpPr/>
          <p:nvPr/>
        </p:nvSpPr>
        <p:spPr>
          <a:xfrm rot="5400000">
            <a:off x="4528597" y="1643603"/>
            <a:ext cx="467805" cy="2971800"/>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5584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Who’s going Meatless Monday?</a:t>
            </a:r>
          </a:p>
        </p:txBody>
      </p:sp>
      <p:pic>
        <p:nvPicPr>
          <p:cNvPr id="15" name="Picture 14" descr="Logo, company name&#10;&#10;Description automatically generated">
            <a:extLst>
              <a:ext uri="{FF2B5EF4-FFF2-40B4-BE49-F238E27FC236}">
                <a16:creationId xmlns:a16="http://schemas.microsoft.com/office/drawing/2014/main" id="{A9127CF9-876D-964A-B0B2-316B3AAAEB8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024758" y="1450428"/>
            <a:ext cx="7094483" cy="5266008"/>
          </a:xfrm>
          <a:prstGeom prst="rect">
            <a:avLst/>
          </a:prstGeom>
        </p:spPr>
      </p:pic>
    </p:spTree>
    <p:extLst>
      <p:ext uri="{BB962C8B-B14F-4D97-AF65-F5344CB8AC3E}">
        <p14:creationId xmlns:p14="http://schemas.microsoft.com/office/powerpoint/2010/main" val="3949511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Meatless Monday in Schools?</a:t>
            </a:r>
          </a:p>
        </p:txBody>
      </p:sp>
      <p:pic>
        <p:nvPicPr>
          <p:cNvPr id="1026" name="Picture 2" descr="Image result for youth climate prote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96321" y="2743200"/>
            <a:ext cx="3783443" cy="2522295"/>
          </a:xfrm>
          <a:prstGeom prst="rect">
            <a:avLst/>
          </a:prstGeom>
          <a:extLst>
            <a:ext uri="{909E8E84-426E-40DD-AFC4-6F175D3DCCD1}">
              <a14:hiddenFill xmlns:a14="http://schemas.microsoft.com/office/drawing/2010/main">
                <a:solidFill>
                  <a:srgbClr val="FFFFFF"/>
                </a:solidFill>
              </a14:hiddenFill>
            </a:ext>
          </a:extLst>
        </p:spPr>
      </p:pic>
      <p:sp>
        <p:nvSpPr>
          <p:cNvPr id="4" name="Rectangle 3"/>
          <p:cNvSpPr/>
          <p:nvPr/>
        </p:nvSpPr>
        <p:spPr>
          <a:xfrm>
            <a:off x="708472" y="1782448"/>
            <a:ext cx="3506771" cy="830997"/>
          </a:xfrm>
          <a:prstGeom prst="rect">
            <a:avLst/>
          </a:prstGeom>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Constantia"/>
                <a:ea typeface="+mn-ea"/>
                <a:cs typeface="+mn-cs"/>
              </a:rPr>
              <a:t>Environmental Action for the Future</a:t>
            </a:r>
            <a:endParaRPr kumimoji="0" lang="en-US" sz="2400" b="0" i="0" u="none" strike="noStrike" kern="1200" cap="none" spc="0" normalizeH="0" baseline="0" noProof="0" dirty="0">
              <a:ln>
                <a:noFill/>
              </a:ln>
              <a:solidFill>
                <a:schemeClr val="accent6"/>
              </a:solidFill>
              <a:effectLst/>
              <a:uLnTx/>
              <a:uFillTx/>
              <a:latin typeface="Constantia"/>
              <a:ea typeface="+mn-ea"/>
              <a:cs typeface="+mn-cs"/>
            </a:endParaRPr>
          </a:p>
        </p:txBody>
      </p:sp>
      <p:sp>
        <p:nvSpPr>
          <p:cNvPr id="5" name="Rectangle 4"/>
          <p:cNvSpPr/>
          <p:nvPr/>
        </p:nvSpPr>
        <p:spPr>
          <a:xfrm>
            <a:off x="5029200" y="1782448"/>
            <a:ext cx="3403453" cy="830997"/>
          </a:xfrm>
          <a:prstGeom prst="rect">
            <a:avLst/>
          </a:prstGeom>
        </p:spPr>
        <p:txBody>
          <a:bodyPr wrap="square">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Constantia"/>
                <a:ea typeface="+mn-ea"/>
                <a:cs typeface="+mn-cs"/>
              </a:rPr>
              <a:t>Healthy Habits for the Future </a:t>
            </a:r>
          </a:p>
        </p:txBody>
      </p:sp>
      <p:sp>
        <p:nvSpPr>
          <p:cNvPr id="6" name="Rectangle 5"/>
          <p:cNvSpPr/>
          <p:nvPr/>
        </p:nvSpPr>
        <p:spPr>
          <a:xfrm>
            <a:off x="1988311" y="5634827"/>
            <a:ext cx="5167377" cy="461665"/>
          </a:xfrm>
          <a:prstGeom prst="rect">
            <a:avLst/>
          </a:prstGeom>
        </p:spPr>
        <p:txBody>
          <a:bodyPr wrap="none">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6"/>
                </a:solidFill>
                <a:effectLst/>
                <a:uLnTx/>
                <a:uFillTx/>
                <a:latin typeface="Constantia"/>
                <a:ea typeface="+mn-ea"/>
                <a:cs typeface="+mn-cs"/>
              </a:rPr>
              <a:t>School Leadership and Innovation</a:t>
            </a:r>
            <a:endParaRPr kumimoji="0" lang="en-US" sz="2400" b="0" i="0" u="none" strike="noStrike" kern="1200" cap="none" spc="0" normalizeH="0" baseline="0" noProof="0" dirty="0">
              <a:ln>
                <a:noFill/>
              </a:ln>
              <a:solidFill>
                <a:schemeClr val="accent6"/>
              </a:solidFill>
              <a:effectLst/>
              <a:uLnTx/>
              <a:uFillTx/>
              <a:latin typeface="Constantia"/>
              <a:ea typeface="+mn-ea"/>
              <a:cs typeface="+mn-cs"/>
            </a:endParaRPr>
          </a:p>
        </p:txBody>
      </p:sp>
      <p:pic>
        <p:nvPicPr>
          <p:cNvPr id="1028" name="Picture 4" descr="Image result for healthy kid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2485" y="2742811"/>
            <a:ext cx="3801915" cy="2522684"/>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97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295400"/>
          </a:xfrm>
        </p:spPr>
        <p:txBody>
          <a:bodyPr/>
          <a:lstStyle/>
          <a:p>
            <a:r>
              <a:rPr lang="en-US" dirty="0"/>
              <a:t>Meatless Monday in Action </a:t>
            </a:r>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6403" y="1795639"/>
            <a:ext cx="3985597" cy="2390030"/>
          </a:xfrm>
          <a:prstGeom prst="rect">
            <a:avLst/>
          </a:prstGeom>
          <a:extLst>
            <a:ext uri="{909E8E84-426E-40DD-AFC4-6F175D3DCCD1}">
              <a14:hiddenFill xmlns:a14="http://schemas.microsoft.com/office/drawing/2010/main">
                <a:solidFill>
                  <a:schemeClr val="accent1"/>
                </a:solidFill>
              </a14:hiddenFill>
            </a:ext>
          </a:extLst>
        </p:spPr>
      </p:pic>
      <p:pic>
        <p:nvPicPr>
          <p:cNvPr id="5" name="Picture 4"/>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737649" y="4297816"/>
            <a:ext cx="3491951" cy="2418062"/>
          </a:xfrm>
          <a:prstGeom prst="rect">
            <a:avLst/>
          </a:prstGeom>
          <a:extLst>
            <a:ext uri="{909E8E84-426E-40DD-AFC4-6F175D3DCCD1}">
              <a14:hiddenFill xmlns:a14="http://schemas.microsoft.com/office/drawing/2010/main">
                <a:solidFill>
                  <a:schemeClr val="accent1"/>
                </a:solidFill>
              </a14:hiddenFill>
            </a:ext>
          </a:extLst>
        </p:spPr>
      </p:pic>
      <p:sp>
        <p:nvSpPr>
          <p:cNvPr id="8" name="TextBox 7">
            <a:extLst>
              <a:ext uri="{FF2B5EF4-FFF2-40B4-BE49-F238E27FC236}">
                <a16:creationId xmlns:a16="http://schemas.microsoft.com/office/drawing/2014/main" id="{0ED93ECB-6AA2-254A-AE1E-23EE5E704A1C}"/>
              </a:ext>
            </a:extLst>
          </p:cNvPr>
          <p:cNvSpPr txBox="1"/>
          <p:nvPr/>
        </p:nvSpPr>
        <p:spPr>
          <a:xfrm>
            <a:off x="4737649" y="1828800"/>
            <a:ext cx="4038600" cy="2308324"/>
          </a:xfrm>
          <a:prstGeom prst="rect">
            <a:avLst/>
          </a:prstGeom>
          <a:noFill/>
        </p:spPr>
        <p:txBody>
          <a:bodyPr wrap="square" rtlCol="0">
            <a:spAutoFit/>
          </a:bodyPr>
          <a:lstStyle/>
          <a:p>
            <a:r>
              <a:rPr lang="en-US" sz="1800" b="1" dirty="0">
                <a:solidFill>
                  <a:schemeClr val="accent6"/>
                </a:solidFill>
              </a:rPr>
              <a:t>Millions of K-12 Students </a:t>
            </a:r>
          </a:p>
          <a:p>
            <a:r>
              <a:rPr lang="en-US" sz="1800" b="1" dirty="0">
                <a:solidFill>
                  <a:schemeClr val="accent6"/>
                </a:solidFill>
              </a:rPr>
              <a:t>Go Meatless Monday Every Week</a:t>
            </a:r>
          </a:p>
          <a:p>
            <a:pPr marL="285750" indent="-285750">
              <a:buFont typeface="Arial" panose="020B0604020202020204" pitchFamily="34" charset="0"/>
              <a:buChar char="•"/>
            </a:pPr>
            <a:r>
              <a:rPr lang="en-US" sz="1800" dirty="0"/>
              <a:t>NYC Public Schools</a:t>
            </a:r>
          </a:p>
          <a:p>
            <a:pPr marL="285750" indent="-285750">
              <a:buFont typeface="Arial" panose="020B0604020202020204" pitchFamily="34" charset="0"/>
              <a:buChar char="•"/>
            </a:pPr>
            <a:r>
              <a:rPr lang="en-US" sz="1800" dirty="0"/>
              <a:t>Chicago Public Schools</a:t>
            </a:r>
          </a:p>
          <a:p>
            <a:pPr marL="285750" indent="-285750">
              <a:buFont typeface="Arial" panose="020B0604020202020204" pitchFamily="34" charset="0"/>
              <a:buChar char="•"/>
            </a:pPr>
            <a:r>
              <a:rPr lang="en-US" sz="1800" dirty="0"/>
              <a:t>El Paso Public Schools</a:t>
            </a:r>
          </a:p>
          <a:p>
            <a:pPr marL="285750" indent="-285750">
              <a:buFont typeface="Arial" panose="020B0604020202020204" pitchFamily="34" charset="0"/>
              <a:buChar char="•"/>
            </a:pPr>
            <a:r>
              <a:rPr lang="en-US" sz="1800" dirty="0"/>
              <a:t>Los Angeles Public Schools</a:t>
            </a:r>
          </a:p>
          <a:p>
            <a:pPr marL="285750" indent="-285750">
              <a:buFont typeface="Arial" panose="020B0604020202020204" pitchFamily="34" charset="0"/>
              <a:buChar char="•"/>
            </a:pPr>
            <a:r>
              <a:rPr lang="en-US" sz="1800" dirty="0"/>
              <a:t>Philadelphia Public Schools</a:t>
            </a:r>
          </a:p>
          <a:p>
            <a:pPr marL="285750" indent="-285750">
              <a:buFont typeface="Arial" panose="020B0604020202020204" pitchFamily="34" charset="0"/>
              <a:buChar char="•"/>
            </a:pPr>
            <a:r>
              <a:rPr lang="en-US" sz="1800" dirty="0"/>
              <a:t>Hundreds more… </a:t>
            </a:r>
          </a:p>
        </p:txBody>
      </p:sp>
      <p:pic>
        <p:nvPicPr>
          <p:cNvPr id="1026" name="Picture 2" descr="Volunteer Renee Meshul serves Randee Mervin from the garden table at lunch at Mark Twain Middle School in Venice.">
            <a:extLst>
              <a:ext uri="{FF2B5EF4-FFF2-40B4-BE49-F238E27FC236}">
                <a16:creationId xmlns:a16="http://schemas.microsoft.com/office/drawing/2014/main" id="{6EBDD4E2-AA58-A74B-A748-36E6C01E025F}"/>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86403" y="4313582"/>
            <a:ext cx="3985597" cy="2390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470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52A5B-79D3-8747-B471-5A2B7EE1096D}"/>
              </a:ext>
            </a:extLst>
          </p:cNvPr>
          <p:cNvSpPr>
            <a:spLocks noGrp="1"/>
          </p:cNvSpPr>
          <p:nvPr>
            <p:ph type="title"/>
          </p:nvPr>
        </p:nvSpPr>
        <p:spPr>
          <a:xfrm>
            <a:off x="914400" y="152400"/>
            <a:ext cx="7315200" cy="1295400"/>
          </a:xfrm>
        </p:spPr>
        <p:txBody>
          <a:bodyPr anchor="b">
            <a:normAutofit/>
          </a:bodyPr>
          <a:lstStyle/>
          <a:p>
            <a:r>
              <a:rPr lang="en-US" dirty="0"/>
              <a:t>What’s On the Menu?</a:t>
            </a:r>
          </a:p>
        </p:txBody>
      </p:sp>
      <p:pic>
        <p:nvPicPr>
          <p:cNvPr id="5" name="Picture 4" descr="A picture containing food, plate, different, dish&#10;&#10;Description automatically generated">
            <a:extLst>
              <a:ext uri="{FF2B5EF4-FFF2-40B4-BE49-F238E27FC236}">
                <a16:creationId xmlns:a16="http://schemas.microsoft.com/office/drawing/2014/main" id="{81DD9492-9911-9C40-BFA4-A266EC0BEF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4404" y="1600200"/>
            <a:ext cx="5972171" cy="4343400"/>
          </a:xfrm>
          <a:prstGeom prst="rect">
            <a:avLst/>
          </a:prstGeom>
        </p:spPr>
      </p:pic>
      <p:sp>
        <p:nvSpPr>
          <p:cNvPr id="3" name="Content Placeholder 2">
            <a:extLst>
              <a:ext uri="{FF2B5EF4-FFF2-40B4-BE49-F238E27FC236}">
                <a16:creationId xmlns:a16="http://schemas.microsoft.com/office/drawing/2014/main" id="{06302E3D-22B4-484F-97DE-A72652D2007A}"/>
              </a:ext>
            </a:extLst>
          </p:cNvPr>
          <p:cNvSpPr>
            <a:spLocks noGrp="1"/>
          </p:cNvSpPr>
          <p:nvPr>
            <p:ph type="body" sz="half" idx="2"/>
          </p:nvPr>
        </p:nvSpPr>
        <p:spPr>
          <a:xfrm>
            <a:off x="6886575" y="1600200"/>
            <a:ext cx="2133600" cy="4343400"/>
          </a:xfrm>
        </p:spPr>
        <p:txBody>
          <a:bodyPr anchor="b">
            <a:normAutofit/>
          </a:bodyPr>
          <a:lstStyle/>
          <a:p>
            <a:r>
              <a:rPr lang="en-US" dirty="0">
                <a:solidFill>
                  <a:schemeClr val="accent6"/>
                </a:solidFill>
              </a:rPr>
              <a:t>All your kid’s favorites, made plant-based.</a:t>
            </a:r>
          </a:p>
        </p:txBody>
      </p:sp>
      <p:sp>
        <p:nvSpPr>
          <p:cNvPr id="6" name="TextBox 5">
            <a:extLst>
              <a:ext uri="{FF2B5EF4-FFF2-40B4-BE49-F238E27FC236}">
                <a16:creationId xmlns:a16="http://schemas.microsoft.com/office/drawing/2014/main" id="{DCB6D9B5-7AB8-7645-B38B-8BF2BC2B4C42}"/>
              </a:ext>
            </a:extLst>
          </p:cNvPr>
          <p:cNvSpPr txBox="1"/>
          <p:nvPr/>
        </p:nvSpPr>
        <p:spPr>
          <a:xfrm>
            <a:off x="547689" y="6336268"/>
            <a:ext cx="6705600" cy="369332"/>
          </a:xfrm>
          <a:prstGeom prst="rect">
            <a:avLst/>
          </a:prstGeom>
          <a:noFill/>
        </p:spPr>
        <p:txBody>
          <a:bodyPr wrap="square" rtlCol="0">
            <a:spAutoFit/>
          </a:bodyPr>
          <a:lstStyle/>
          <a:p>
            <a:r>
              <a:rPr lang="en-US" sz="1800" dirty="0">
                <a:solidFill>
                  <a:schemeClr val="accent6"/>
                </a:solidFill>
              </a:rPr>
              <a:t>School Meatless Monday meals follow K-12 nutritional guidelines.</a:t>
            </a:r>
          </a:p>
        </p:txBody>
      </p:sp>
    </p:spTree>
    <p:extLst>
      <p:ext uri="{BB962C8B-B14F-4D97-AF65-F5344CB8AC3E}">
        <p14:creationId xmlns:p14="http://schemas.microsoft.com/office/powerpoint/2010/main" val="17402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315200" cy="1295400"/>
          </a:xfrm>
        </p:spPr>
        <p:txBody>
          <a:bodyPr/>
          <a:lstStyle/>
          <a:p>
            <a:r>
              <a:rPr lang="en-US" dirty="0"/>
              <a:t>Plant-Based Protein...Not to Worry</a:t>
            </a:r>
          </a:p>
        </p:txBody>
      </p:sp>
      <p:pic>
        <p:nvPicPr>
          <p:cNvPr id="20482" name="8FFF503B-0B24-440D-9487-FEE52E4EC2BE" descr="Image"/>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33400" y="1600200"/>
            <a:ext cx="4343044" cy="4953000"/>
          </a:xfrm>
          <a:prstGeom prst="rect">
            <a:avLst/>
          </a:prstGeom>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5105400" y="1600200"/>
            <a:ext cx="3810000" cy="4524315"/>
          </a:xfrm>
          <a:prstGeom prst="rect">
            <a:avLst/>
          </a:prstGeom>
        </p:spPr>
        <p:txBody>
          <a:bodyPr wrap="square">
            <a:spAutoFit/>
          </a:bodyPr>
          <a:lstStyle/>
          <a:p>
            <a:pPr marL="285750" indent="-285750">
              <a:buFont typeface="Arial" panose="020B0604020202020204" pitchFamily="34" charset="0"/>
              <a:buChar char="•"/>
            </a:pPr>
            <a:r>
              <a:rPr lang="en-US" sz="1600" b="1" dirty="0">
                <a:solidFill>
                  <a:schemeClr val="accent3"/>
                </a:solidFill>
                <a:latin typeface="+mj-lt"/>
                <a:ea typeface="+mj-ea"/>
                <a:cs typeface="+mj-cs"/>
              </a:rPr>
              <a:t>Most Americans eat 1.5 times more protein than they need each day.</a:t>
            </a:r>
          </a:p>
          <a:p>
            <a:pPr indent="-285750">
              <a:buFont typeface="Arial" panose="020B0604020202020204" pitchFamily="34" charset="0"/>
              <a:buChar char="•"/>
            </a:pPr>
            <a:endParaRPr lang="en-US" sz="1600" dirty="0">
              <a:latin typeface="+mj-lt"/>
              <a:ea typeface="+mj-ea"/>
              <a:cs typeface="+mj-cs"/>
            </a:endParaRPr>
          </a:p>
          <a:p>
            <a:pPr marL="285750" indent="-285750">
              <a:buFont typeface="Arial" panose="020B0604020202020204" pitchFamily="34" charset="0"/>
              <a:buChar char="•"/>
            </a:pPr>
            <a:r>
              <a:rPr lang="en-US" sz="1600" dirty="0">
                <a:latin typeface="+mj-lt"/>
                <a:ea typeface="+mj-ea"/>
                <a:cs typeface="+mj-cs"/>
              </a:rPr>
              <a:t>Nuts, beans, and grains can be especially high in protein.</a:t>
            </a:r>
          </a:p>
          <a:p>
            <a:pPr indent="-285750">
              <a:buFont typeface="Arial" panose="020B0604020202020204" pitchFamily="34" charset="0"/>
              <a:buChar char="•"/>
            </a:pPr>
            <a:endParaRPr lang="en-US" sz="1600" dirty="0">
              <a:latin typeface="+mj-lt"/>
              <a:ea typeface="+mj-ea"/>
              <a:cs typeface="+mj-cs"/>
            </a:endParaRPr>
          </a:p>
          <a:p>
            <a:pPr marL="285750" indent="-285750">
              <a:buFont typeface="Arial" panose="020B0604020202020204" pitchFamily="34" charset="0"/>
              <a:buChar char="•"/>
            </a:pPr>
            <a:r>
              <a:rPr lang="en-US" sz="1600" dirty="0">
                <a:latin typeface="+mj-lt"/>
                <a:ea typeface="+mj-ea"/>
                <a:cs typeface="+mj-cs"/>
              </a:rPr>
              <a:t>A healthy meatless diet will provide more than enough energy, protein, and other nutrients to fuel all your usual activities, including workouts.</a:t>
            </a:r>
          </a:p>
          <a:p>
            <a:pPr marL="285750" indent="-285750">
              <a:buFont typeface="Arial" panose="020B0604020202020204" pitchFamily="34" charset="0"/>
              <a:buChar char="•"/>
            </a:pPr>
            <a:endParaRPr lang="en-US" sz="1600" dirty="0">
              <a:latin typeface="+mj-lt"/>
              <a:ea typeface="+mj-ea"/>
              <a:cs typeface="+mj-cs"/>
            </a:endParaRPr>
          </a:p>
          <a:p>
            <a:pPr marL="285750" indent="-285750">
              <a:buFont typeface="Arial" panose="020B0604020202020204" pitchFamily="34" charset="0"/>
              <a:buChar char="•"/>
            </a:pPr>
            <a:r>
              <a:rPr lang="en-US" sz="1600" dirty="0">
                <a:latin typeface="+mj-lt"/>
                <a:ea typeface="+mj-ea"/>
                <a:cs typeface="+mj-cs"/>
              </a:rPr>
              <a:t>Protein deficiency is very rare, even in full-time vegetarians.</a:t>
            </a:r>
          </a:p>
          <a:p>
            <a:pPr marL="285750" indent="-285750">
              <a:buFont typeface="Arial" panose="020B0604020202020204" pitchFamily="34" charset="0"/>
              <a:buChar char="•"/>
            </a:pPr>
            <a:endParaRPr lang="en-US" sz="1600" dirty="0">
              <a:latin typeface="+mj-lt"/>
              <a:ea typeface="+mj-ea"/>
              <a:cs typeface="+mj-cs"/>
            </a:endParaRPr>
          </a:p>
          <a:p>
            <a:pPr marL="285750" indent="-285750">
              <a:buFont typeface="Arial" panose="020B0604020202020204" pitchFamily="34" charset="0"/>
              <a:buChar char="•"/>
            </a:pPr>
            <a:r>
              <a:rPr lang="en-US" sz="1600" dirty="0">
                <a:latin typeface="+mj-lt"/>
                <a:ea typeface="+mj-ea"/>
                <a:cs typeface="+mj-cs"/>
              </a:rPr>
              <a:t>Eating excessive amounts of processed and red meat carries risks you won’t find with plant-based protein. </a:t>
            </a:r>
          </a:p>
        </p:txBody>
      </p:sp>
      <p:sp>
        <p:nvSpPr>
          <p:cNvPr id="3" name="Rectangle 2">
            <a:extLst>
              <a:ext uri="{FF2B5EF4-FFF2-40B4-BE49-F238E27FC236}">
                <a16:creationId xmlns:a16="http://schemas.microsoft.com/office/drawing/2014/main" id="{BB1560FF-D32A-2D4B-A305-DEC000156F02}"/>
              </a:ext>
            </a:extLst>
          </p:cNvPr>
          <p:cNvSpPr/>
          <p:nvPr/>
        </p:nvSpPr>
        <p:spPr>
          <a:xfrm>
            <a:off x="381000" y="6553200"/>
            <a:ext cx="8382000" cy="307777"/>
          </a:xfrm>
          <a:prstGeom prst="rect">
            <a:avLst/>
          </a:prstGeom>
        </p:spPr>
        <p:txBody>
          <a:bodyPr wrap="square">
            <a:spAutoFit/>
          </a:bodyPr>
          <a:lstStyle/>
          <a:p>
            <a:r>
              <a:rPr lang="en-US" sz="1400" dirty="0">
                <a:solidFill>
                  <a:schemeClr val="accent6"/>
                </a:solidFill>
              </a:rPr>
              <a:t>https://</a:t>
            </a:r>
            <a:r>
              <a:rPr lang="en-US" sz="1400" dirty="0" err="1">
                <a:solidFill>
                  <a:schemeClr val="accent6"/>
                </a:solidFill>
              </a:rPr>
              <a:t>www.mondaycampaigns.org</a:t>
            </a:r>
            <a:r>
              <a:rPr lang="en-US" sz="1400" dirty="0">
                <a:solidFill>
                  <a:schemeClr val="accent6"/>
                </a:solidFill>
              </a:rPr>
              <a:t>/meatless-</a:t>
            </a:r>
            <a:r>
              <a:rPr lang="en-US" sz="1400" dirty="0" err="1">
                <a:solidFill>
                  <a:schemeClr val="accent6"/>
                </a:solidFill>
              </a:rPr>
              <a:t>monday</a:t>
            </a:r>
            <a:r>
              <a:rPr lang="en-US" sz="1400" dirty="0">
                <a:solidFill>
                  <a:schemeClr val="accent6"/>
                </a:solidFill>
              </a:rPr>
              <a:t>/research/nutrition</a:t>
            </a:r>
          </a:p>
        </p:txBody>
      </p:sp>
    </p:spTree>
    <p:extLst>
      <p:ext uri="{BB962C8B-B14F-4D97-AF65-F5344CB8AC3E}">
        <p14:creationId xmlns:p14="http://schemas.microsoft.com/office/powerpoint/2010/main" val="382594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oking 16x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Fresh food presentation (widescreen).potx" id="{63DD3034-9CB5-4B6F-BCA0-530A5E267AB2}" vid="{9783A5E3-1DF2-4F3C-8902-0C2EB8A188D6}"/>
    </a:ext>
  </a:extLst>
</a:theme>
</file>

<file path=ppt/theme/theme2.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Office Them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700CCB-20BA-4760-AB9F-AC3B63ED32E0}">
  <ds:schemaRefs>
    <ds:schemaRef ds:uri="http://purl.org/dc/elements/1.1/"/>
    <ds:schemaRef ds:uri="a4f35948-e619-41b3-aa29-22878b09cfd2"/>
    <ds:schemaRef ds:uri="http://purl.org/dc/terms/"/>
    <ds:schemaRef ds:uri="http://www.w3.org/XML/1998/namespac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40262f94-9f35-4ac3-9a90-690165a166b7"/>
    <ds:schemaRef ds:uri="http://purl.org/dc/dcmitype/"/>
  </ds:schemaRefs>
</ds:datastoreItem>
</file>

<file path=customXml/itemProps2.xml><?xml version="1.0" encoding="utf-8"?>
<ds:datastoreItem xmlns:ds="http://schemas.openxmlformats.org/officeDocument/2006/customXml" ds:itemID="{308942AA-0721-4324-BC2C-A3CB43F24E71}">
  <ds:schemaRefs>
    <ds:schemaRef ds:uri="http://schemas.microsoft.com/sharepoint/v3/contenttype/forms"/>
  </ds:schemaRefs>
</ds:datastoreItem>
</file>

<file path=customXml/itemProps3.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Fresh food presentation (widescreen)</Template>
  <TotalTime>3603</TotalTime>
  <Words>765</Words>
  <Application>Microsoft Macintosh PowerPoint</Application>
  <PresentationFormat>On-screen Show (4:3)</PresentationFormat>
  <Paragraphs>95</Paragraphs>
  <Slides>12</Slides>
  <Notes>12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Constantia</vt:lpstr>
      <vt:lpstr>Helvetica</vt:lpstr>
      <vt:lpstr>Cooking 16x9</vt:lpstr>
      <vt:lpstr>Meatless Monday At School</vt:lpstr>
      <vt:lpstr>Why Meatless Monday?</vt:lpstr>
      <vt:lpstr>About Meatless Monday </vt:lpstr>
      <vt:lpstr>Why Monday?</vt:lpstr>
      <vt:lpstr>Who’s going Meatless Monday?</vt:lpstr>
      <vt:lpstr>Why Meatless Monday in Schools?</vt:lpstr>
      <vt:lpstr>Meatless Monday in Action </vt:lpstr>
      <vt:lpstr>What’s On the Menu?</vt:lpstr>
      <vt:lpstr>Plant-Based Protein...Not to Worry</vt:lpstr>
      <vt:lpstr>Meatless Monday at home… </vt:lpstr>
      <vt:lpstr>Meatless Monday Resources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Joy Lehman</dc:creator>
  <cp:lastModifiedBy>Joy Lehman</cp:lastModifiedBy>
  <cp:revision>55</cp:revision>
  <dcterms:created xsi:type="dcterms:W3CDTF">2019-02-19T18:10:34Z</dcterms:created>
  <dcterms:modified xsi:type="dcterms:W3CDTF">2021-04-13T16:47:38Z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